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0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133E7ED-AE37-4AB8-A29B-93A989EB40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5859C78-6DB9-48C1-9AB0-EDB1C46A9E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DA14FBF-4671-4396-96F5-FA9AB397C8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3E18F-9FA3-47D9-83AD-959B6EF0AE06}" type="datetimeFigureOut">
              <a:rPr lang="it-IT" smtClean="0"/>
              <a:t>19/03/2023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96010B8-4646-4083-86D7-406169282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360F767-CD90-4E76-B1CA-E9B2E6F06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1FA07-210B-4E28-ABB3-2D0A81234D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2471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7289767-1022-46F3-8635-0339BD1E1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95F55D9-8C16-472D-90AF-DC8C40766B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9712981-29ED-4689-AD4D-E016E5CC9E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3E18F-9FA3-47D9-83AD-959B6EF0AE06}" type="datetimeFigureOut">
              <a:rPr lang="it-IT" smtClean="0"/>
              <a:t>19/03/2023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5AD803B-8CEF-4CCA-A460-AE12EFD81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D723A58-FBEC-448D-A234-82A7AC49E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1FA07-210B-4E28-ABB3-2D0A81234D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4574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EE10FD98-A0FA-48DD-B5EB-000C218EB2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A10F4A8-A06E-4692-832C-1DF3E7669C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FE65A67-E215-442A-97AA-94B0CA902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3E18F-9FA3-47D9-83AD-959B6EF0AE06}" type="datetimeFigureOut">
              <a:rPr lang="it-IT" smtClean="0"/>
              <a:t>19/03/2023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CD8E1D5-F976-4ABA-8170-14AF98257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584CB3D-F602-43DE-A2C2-D6D68025D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1FA07-210B-4E28-ABB3-2D0A81234D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6293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470B35-C967-4243-ADFD-F9E028353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970B615-911D-4E1E-A794-40A7999857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21FE37D-C5BE-4A9C-9024-F9950E9656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3E18F-9FA3-47D9-83AD-959B6EF0AE06}" type="datetimeFigureOut">
              <a:rPr lang="it-IT" smtClean="0"/>
              <a:t>19/03/2023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9B87417-80C8-4A4C-93EB-3DC8931C5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9C3D35D-2B1E-4213-8799-1C1CA4A3E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1FA07-210B-4E28-ABB3-2D0A81234D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7501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77D7002-B6BE-455A-88CE-6DBEC3D5F2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B273227-EE43-43BB-9682-77F3F5B05D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BC44EA9-E29F-4562-929D-12CD877D5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3E18F-9FA3-47D9-83AD-959B6EF0AE06}" type="datetimeFigureOut">
              <a:rPr lang="it-IT" smtClean="0"/>
              <a:t>19/03/2023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662D48F-6E3B-4468-A70E-C8087F2ED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ECFA601-4B8C-4410-877F-035EC3522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1FA07-210B-4E28-ABB3-2D0A81234D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8681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2758D44-57BA-4864-A4CB-9635E4F8B6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05ADF2F-3B93-4496-B444-3944EEB9A2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E5FF736-5DC1-4F2C-9778-7DA2B1D97A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74B5342-BC9D-4556-AEF3-196C59C80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3E18F-9FA3-47D9-83AD-959B6EF0AE06}" type="datetimeFigureOut">
              <a:rPr lang="it-IT" smtClean="0"/>
              <a:t>19/03/2023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5311295-7125-4425-9889-DD193B16C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C7BF48B-B52A-423D-9307-C91388E7F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1FA07-210B-4E28-ABB3-2D0A81234D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6422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FED3393-CBFE-4192-931E-19149C8D02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8F702D1-1E2B-4292-A7BA-95FE657FF8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2219315-1100-4DF2-AF9F-36332201C9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02346375-495F-455D-ACBC-A5CF19EBF1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A74E669C-E515-4CEB-BB19-67C16883F7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9DE22DA6-40C6-49C3-A903-1600B660B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3E18F-9FA3-47D9-83AD-959B6EF0AE06}" type="datetimeFigureOut">
              <a:rPr lang="it-IT" smtClean="0"/>
              <a:t>19/03/2023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D48EBB2B-BC0F-4F4E-81CC-77B480A92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EF7BFC47-E6A8-4C5C-A6A8-D05068B3D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1FA07-210B-4E28-ABB3-2D0A81234D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0214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AC296DA-1519-4BED-8CD0-A6FC95656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A07D938F-2236-48F2-BF43-CED676693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3E18F-9FA3-47D9-83AD-959B6EF0AE06}" type="datetimeFigureOut">
              <a:rPr lang="it-IT" smtClean="0"/>
              <a:t>19/03/2023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C9E78CCC-D20E-4DAD-A707-00E75E21A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00C535C-DE18-4CF8-9E0E-6AA53AA82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1FA07-210B-4E28-ABB3-2D0A81234D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5790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C0733A3D-38AD-4EE9-B117-6A0E03DC4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3E18F-9FA3-47D9-83AD-959B6EF0AE06}" type="datetimeFigureOut">
              <a:rPr lang="it-IT" smtClean="0"/>
              <a:t>19/03/2023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146AE75A-9397-4717-B9E7-26D35B1CC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7F57687-956E-4DDB-A8F2-5360A06FC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1FA07-210B-4E28-ABB3-2D0A81234D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1591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04E71F8-9735-4F37-AC6F-D604E599E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1A3E0A0-9F34-40B2-83A9-425036FF9B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96BFFB4-F608-4040-99E0-63BCA581C2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BD522EA-F31B-428B-9CB1-E13E859EB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3E18F-9FA3-47D9-83AD-959B6EF0AE06}" type="datetimeFigureOut">
              <a:rPr lang="it-IT" smtClean="0"/>
              <a:t>19/03/2023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2216AB5-7350-4019-BD27-2FCB92D99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880A0DB-83AF-454F-80B9-1A1B946DA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1FA07-210B-4E28-ABB3-2D0A81234D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313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878E733-C1BB-4889-9F99-5DB4469EDC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B7AFFBBE-F9F0-43FB-8EB1-DE8A6FDA91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3B1F3F4-31AB-4D5B-8A61-5FDD5CFA04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0D3E9D4-D1D8-453F-A45C-150DB8D52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3E18F-9FA3-47D9-83AD-959B6EF0AE06}" type="datetimeFigureOut">
              <a:rPr lang="it-IT" smtClean="0"/>
              <a:t>19/03/2023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F737234-F207-4CA2-AE91-05F17A9F1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7B2E345-F07E-4D18-A0C1-395D310E8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1FA07-210B-4E28-ABB3-2D0A81234D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956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5E9E1C21-E2CE-43E2-90CA-B5C27697E4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110A0D8-7455-459F-8627-B4055E4FCB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F8B5135-D33E-4B3C-BFBA-F8B72FA57A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B3E18F-9FA3-47D9-83AD-959B6EF0AE06}" type="datetimeFigureOut">
              <a:rPr lang="it-IT" smtClean="0"/>
              <a:t>19/03/2023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4E0DE06-D87D-4BFE-8A2A-C72AE17189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F62F35E-BE4A-416F-B6A1-C5EECF1EA7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21FA07-210B-4E28-ABB3-2D0A81234D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4852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g"/><Relationship Id="rId3" Type="http://schemas.openxmlformats.org/officeDocument/2006/relationships/image" Target="../media/image8.jpg"/><Relationship Id="rId7" Type="http://schemas.openxmlformats.org/officeDocument/2006/relationships/image" Target="../media/image1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hyperlink" Target="https://www.google.it/imgres?imgurl=http%3A%2F%2Fwww.ddroni.it%2Fwp-content%2Fuploads%2F2015%2F09%2FDrone-DJI-Phantom-2-Vision-Plus.jpg&amp;imgrefurl=http%3A%2F%2Fwww.ddroni.it%2Fprezzi-recensioni%2Fdroni-per-riprese%2Fdrone-dji-phantom-2-vision-plus%2F&amp;docid=X1fUW9Sbfa0jOM&amp;tbnid=q-ayo9Gxy0wCuM%3A&amp;vet=10ahUKEwjQ2rGJo9vlAhXk1uAKHUlDBl4QMwjFAigHMAc..i&amp;w=1024&amp;h=653&amp;hl=it&amp;gl=it&amp;bih=607&amp;biw=1280&amp;q=drone&amp;ved=0ahUKEwjQ2rGJo9vlAhXk1uAKHUlDBl4QMwjFAigHMAc&amp;iact=mrc&amp;uact=8" TargetMode="External"/><Relationship Id="rId4" Type="http://schemas.openxmlformats.org/officeDocument/2006/relationships/image" Target="../media/image9.jpg"/><Relationship Id="rId9" Type="http://schemas.openxmlformats.org/officeDocument/2006/relationships/image" Target="../media/image1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5">
            <a:extLst>
              <a:ext uri="{FF2B5EF4-FFF2-40B4-BE49-F238E27FC236}">
                <a16:creationId xmlns:a16="http://schemas.microsoft.com/office/drawing/2014/main" id="{2A0E4E09-FC02-4ADC-951A-3FFA90B6FE3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Immagine 6" descr="Immagine che contiene persona, giallo, indossando, cappello&#10;&#10;Descrizione generata automaticamente">
            <a:extLst>
              <a:ext uri="{FF2B5EF4-FFF2-40B4-BE49-F238E27FC236}">
                <a16:creationId xmlns:a16="http://schemas.microsoft.com/office/drawing/2014/main" id="{2B173E9B-AC94-477F-B704-50FAB3384EB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27" r="51593" b="1"/>
          <a:stretch/>
        </p:blipFill>
        <p:spPr>
          <a:xfrm>
            <a:off x="-305" y="-1"/>
            <a:ext cx="6423053" cy="6858001"/>
          </a:xfrm>
          <a:prstGeom prst="rect">
            <a:avLst/>
          </a:prstGeom>
        </p:spPr>
      </p:pic>
      <p:pic>
        <p:nvPicPr>
          <p:cNvPr id="41" name="Picture 37">
            <a:extLst>
              <a:ext uri="{FF2B5EF4-FFF2-40B4-BE49-F238E27FC236}">
                <a16:creationId xmlns:a16="http://schemas.microsoft.com/office/drawing/2014/main" id="{24F266AD-725B-4A9D-B448-4C000F95CB4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1EB6C8F7-3541-42D3-8A8C-6886CBDA6D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30003" y="3306728"/>
            <a:ext cx="5566052" cy="3215992"/>
          </a:xfrm>
        </p:spPr>
        <p:txBody>
          <a:bodyPr anchor="t">
            <a:noAutofit/>
          </a:bodyPr>
          <a:lstStyle/>
          <a:p>
            <a:r>
              <a:rPr lang="it-IT" sz="2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/>
            </a:r>
            <a:br>
              <a:rPr lang="it-IT" sz="2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it-IT" sz="2400" b="1" u="sng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Laboratori </a:t>
            </a:r>
            <a:r>
              <a:rPr lang="it-IT" sz="2400" b="1" u="sng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Technoragazze</a:t>
            </a:r>
            <a:r>
              <a:rPr lang="it-IT" sz="2400" b="1" u="sng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days</a:t>
            </a:r>
            <a:r>
              <a:rPr lang="it-IT" sz="2000" b="1" dirty="0"/>
              <a:t/>
            </a:r>
            <a:br>
              <a:rPr lang="it-IT" sz="2000" b="1" dirty="0"/>
            </a:br>
            <a:r>
              <a:rPr lang="it-IT" sz="2000" dirty="0"/>
              <a:t/>
            </a:r>
            <a:br>
              <a:rPr lang="it-IT" sz="2000" dirty="0"/>
            </a:br>
            <a:r>
              <a:rPr lang="it-IT" sz="2400" b="1" dirty="0"/>
              <a:t>Progettiamo la Mobilità con il lavoro sostenibile: geometra per un </a:t>
            </a:r>
            <a:r>
              <a:rPr lang="it-IT" sz="2400" b="1" dirty="0" smtClean="0"/>
              <a:t>giorno</a:t>
            </a:r>
            <a:r>
              <a:rPr lang="it-IT" sz="2400" b="1" dirty="0"/>
              <a:t/>
            </a:r>
            <a:br>
              <a:rPr lang="it-IT" sz="2400" b="1" dirty="0"/>
            </a:br>
            <a:r>
              <a:rPr lang="it-IT" sz="2000" dirty="0"/>
              <a:t/>
            </a:r>
            <a:br>
              <a:rPr lang="it-IT" sz="2000" dirty="0"/>
            </a:br>
            <a:r>
              <a:rPr lang="it-IT" sz="2000" dirty="0" smtClean="0"/>
              <a:t>17 </a:t>
            </a:r>
            <a:r>
              <a:rPr lang="it-IT" sz="2000" dirty="0"/>
              <a:t>novembre </a:t>
            </a:r>
            <a:r>
              <a:rPr lang="it-IT" sz="2000" dirty="0" smtClean="0"/>
              <a:t>2023 </a:t>
            </a:r>
            <a:r>
              <a:rPr lang="it-IT" sz="2000" dirty="0"/>
              <a:t>- ore 10:00/12:00</a:t>
            </a:r>
            <a:br>
              <a:rPr lang="it-IT" sz="2000" dirty="0"/>
            </a:br>
            <a:r>
              <a:rPr lang="it-IT" sz="2000" dirty="0"/>
              <a:t/>
            </a:r>
            <a:br>
              <a:rPr lang="it-IT" sz="2000" dirty="0"/>
            </a:br>
            <a:r>
              <a:rPr lang="it-IT" sz="2000" dirty="0" smtClean="0"/>
              <a:t>Castel </a:t>
            </a:r>
            <a:r>
              <a:rPr lang="it-IT" sz="2000" dirty="0"/>
              <a:t>Maggiore, I.I.S.S. “J.M. Keynes” </a:t>
            </a:r>
            <a:br>
              <a:rPr lang="it-IT" sz="2000" dirty="0"/>
            </a:br>
            <a:r>
              <a:rPr lang="it-IT" sz="2000" dirty="0"/>
              <a:t>via Bondanello, 30</a:t>
            </a:r>
            <a:br>
              <a:rPr lang="it-IT" sz="2000" dirty="0"/>
            </a:br>
            <a:endParaRPr lang="it-IT" sz="2000" dirty="0">
              <a:solidFill>
                <a:srgbClr val="000000"/>
              </a:solidFill>
            </a:endParaRPr>
          </a:p>
        </p:txBody>
      </p:sp>
      <p:pic>
        <p:nvPicPr>
          <p:cNvPr id="26" name="Immagine 25">
            <a:extLst>
              <a:ext uri="{FF2B5EF4-FFF2-40B4-BE49-F238E27FC236}">
                <a16:creationId xmlns:a16="http://schemas.microsoft.com/office/drawing/2014/main" id="{7A555617-E291-46E7-ABB2-0A10BBA5B092}"/>
              </a:ext>
            </a:extLst>
          </p:cNvPr>
          <p:cNvPicPr/>
          <p:nvPr/>
        </p:nvPicPr>
        <p:blipFill>
          <a:blip r:embed="rId4" cstate="print"/>
          <a:srcRect l="3426" t="38430" r="45323"/>
          <a:stretch>
            <a:fillRect/>
          </a:stretch>
        </p:blipFill>
        <p:spPr>
          <a:xfrm>
            <a:off x="7185934" y="970251"/>
            <a:ext cx="3924935" cy="1541780"/>
          </a:xfrm>
          <a:prstGeom prst="rect">
            <a:avLst/>
          </a:prstGeom>
        </p:spPr>
      </p:pic>
      <p:pic>
        <p:nvPicPr>
          <p:cNvPr id="28" name="Immagine 27">
            <a:extLst>
              <a:ext uri="{FF2B5EF4-FFF2-40B4-BE49-F238E27FC236}">
                <a16:creationId xmlns:a16="http://schemas.microsoft.com/office/drawing/2014/main" id="{1EB5C969-EDBC-4933-A235-BD3FA7B7CBE4}"/>
              </a:ext>
            </a:extLst>
          </p:cNvPr>
          <p:cNvPicPr/>
          <p:nvPr/>
        </p:nvPicPr>
        <p:blipFill>
          <a:blip r:embed="rId4" cstate="print"/>
          <a:srcRect l="6685" r="7503" b="75822"/>
          <a:stretch>
            <a:fillRect/>
          </a:stretch>
        </p:blipFill>
        <p:spPr>
          <a:xfrm>
            <a:off x="5433025" y="141265"/>
            <a:ext cx="6463030" cy="572770"/>
          </a:xfrm>
          <a:prstGeom prst="rect">
            <a:avLst/>
          </a:prstGeom>
        </p:spPr>
      </p:pic>
      <p:pic>
        <p:nvPicPr>
          <p:cNvPr id="1026" name="Picture 2" descr="Pari opportunita - Ecco - home"/>
          <p:cNvPicPr>
            <a:picLocks noChangeAspect="1" noChangeArrowheads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2400" y="2177284"/>
            <a:ext cx="1526457" cy="1129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1880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F56F5174-31D9-4DBB-AAB7-A1FD7BDB135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AE113210-7872-481A-ADE6-3A05CCAF5EB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026F291-1602-4631-9B98-622C11CD0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57206" y="802955"/>
            <a:ext cx="5614875" cy="1454051"/>
          </a:xfrm>
          <a:blipFill>
            <a:blip r:embed="rId3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ctr"/>
            <a:r>
              <a:rPr lang="it-IT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Professione geometra</a:t>
            </a:r>
          </a:p>
        </p:txBody>
      </p:sp>
      <p:sp>
        <p:nvSpPr>
          <p:cNvPr id="16" name="Freeform 62">
            <a:extLst>
              <a:ext uri="{FF2B5EF4-FFF2-40B4-BE49-F238E27FC236}">
                <a16:creationId xmlns:a16="http://schemas.microsoft.com/office/drawing/2014/main" id="{F9A95BEE-6BB1-4A28-A8E6-A34B2E42EF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A9B8D16F-FCF9-4913-8580-BD0059F666D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 b="6500"/>
          <a:stretch/>
        </p:blipFill>
        <p:spPr>
          <a:xfrm>
            <a:off x="20" y="907231"/>
            <a:ext cx="4838021" cy="5063738"/>
          </a:xfrm>
          <a:custGeom>
            <a:avLst/>
            <a:gdLst>
              <a:gd name="connsiteX0" fmla="*/ 2306172 w 4838041"/>
              <a:gd name="connsiteY0" fmla="*/ 0 h 5063738"/>
              <a:gd name="connsiteX1" fmla="*/ 4838041 w 4838041"/>
              <a:gd name="connsiteY1" fmla="*/ 2531869 h 5063738"/>
              <a:gd name="connsiteX2" fmla="*/ 2306172 w 4838041"/>
              <a:gd name="connsiteY2" fmla="*/ 5063738 h 5063738"/>
              <a:gd name="connsiteX3" fmla="*/ 79886 w 4838041"/>
              <a:gd name="connsiteY3" fmla="*/ 3738709 h 5063738"/>
              <a:gd name="connsiteX4" fmla="*/ 0 w 4838041"/>
              <a:gd name="connsiteY4" fmla="*/ 3572876 h 5063738"/>
              <a:gd name="connsiteX5" fmla="*/ 0 w 4838041"/>
              <a:gd name="connsiteY5" fmla="*/ 1490863 h 5063738"/>
              <a:gd name="connsiteX6" fmla="*/ 79886 w 4838041"/>
              <a:gd name="connsiteY6" fmla="*/ 1325030 h 5063738"/>
              <a:gd name="connsiteX7" fmla="*/ 2306172 w 4838041"/>
              <a:gd name="connsiteY7" fmla="*/ 0 h 5063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38041" h="5063738">
                <a:moveTo>
                  <a:pt x="2306172" y="0"/>
                </a:moveTo>
                <a:cubicBezTo>
                  <a:pt x="3704485" y="0"/>
                  <a:pt x="4838041" y="1133556"/>
                  <a:pt x="4838041" y="2531869"/>
                </a:cubicBezTo>
                <a:cubicBezTo>
                  <a:pt x="4838041" y="3930182"/>
                  <a:pt x="3704485" y="5063738"/>
                  <a:pt x="2306172" y="5063738"/>
                </a:cubicBezTo>
                <a:cubicBezTo>
                  <a:pt x="1344832" y="5063738"/>
                  <a:pt x="508631" y="4527956"/>
                  <a:pt x="79886" y="3738709"/>
                </a:cubicBezTo>
                <a:lnTo>
                  <a:pt x="0" y="3572876"/>
                </a:lnTo>
                <a:lnTo>
                  <a:pt x="0" y="1490863"/>
                </a:lnTo>
                <a:lnTo>
                  <a:pt x="79886" y="1325030"/>
                </a:lnTo>
                <a:cubicBezTo>
                  <a:pt x="508631" y="535783"/>
                  <a:pt x="1344832" y="0"/>
                  <a:pt x="2306172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10" name="Segnaposto contenuto 9">
            <a:extLst>
              <a:ext uri="{FF2B5EF4-FFF2-40B4-BE49-F238E27FC236}">
                <a16:creationId xmlns:a16="http://schemas.microsoft.com/office/drawing/2014/main" id="{DD20B917-2B54-4D99-B829-BC94ECBE2F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57206" y="2387599"/>
            <a:ext cx="5896594" cy="403352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rgbClr val="000000"/>
                </a:solidFill>
              </a:rPr>
              <a:t>L</a:t>
            </a:r>
            <a:r>
              <a:rPr lang="en-US" sz="2600" dirty="0">
                <a:solidFill>
                  <a:srgbClr val="000000"/>
                </a:solidFill>
              </a:rPr>
              <a:t>a </a:t>
            </a:r>
            <a:r>
              <a:rPr lang="en-US" sz="2600" dirty="0" err="1">
                <a:solidFill>
                  <a:srgbClr val="000000"/>
                </a:solidFill>
              </a:rPr>
              <a:t>professione</a:t>
            </a:r>
            <a:r>
              <a:rPr lang="en-US" sz="2600" dirty="0">
                <a:solidFill>
                  <a:srgbClr val="000000"/>
                </a:solidFill>
              </a:rPr>
              <a:t> del </a:t>
            </a:r>
            <a:r>
              <a:rPr lang="en-US" sz="2600" dirty="0" err="1">
                <a:solidFill>
                  <a:srgbClr val="000000"/>
                </a:solidFill>
              </a:rPr>
              <a:t>geometra</a:t>
            </a:r>
            <a:r>
              <a:rPr lang="en-US" sz="2600" dirty="0">
                <a:solidFill>
                  <a:srgbClr val="000000"/>
                </a:solidFill>
              </a:rPr>
              <a:t> è </a:t>
            </a:r>
            <a:r>
              <a:rPr lang="en-US" sz="2600" dirty="0" err="1">
                <a:solidFill>
                  <a:srgbClr val="000000"/>
                </a:solidFill>
              </a:rPr>
              <a:t>antichissima</a:t>
            </a:r>
            <a:r>
              <a:rPr lang="en-US" sz="2600" dirty="0">
                <a:solidFill>
                  <a:srgbClr val="000000"/>
                </a:solidFill>
              </a:rPr>
              <a:t>, </a:t>
            </a:r>
            <a:r>
              <a:rPr lang="en-US" sz="2600" dirty="0" err="1">
                <a:solidFill>
                  <a:srgbClr val="000000"/>
                </a:solidFill>
              </a:rPr>
              <a:t>nasce</a:t>
            </a:r>
            <a:r>
              <a:rPr lang="en-US" sz="2600" dirty="0">
                <a:solidFill>
                  <a:srgbClr val="000000"/>
                </a:solidFill>
              </a:rPr>
              <a:t> </a:t>
            </a:r>
            <a:r>
              <a:rPr lang="en-US" sz="2600" dirty="0" err="1">
                <a:solidFill>
                  <a:srgbClr val="000000"/>
                </a:solidFill>
              </a:rPr>
              <a:t>nell’antica</a:t>
            </a:r>
            <a:r>
              <a:rPr lang="en-US" sz="2600" dirty="0">
                <a:solidFill>
                  <a:srgbClr val="000000"/>
                </a:solidFill>
              </a:rPr>
              <a:t> Roma. </a:t>
            </a:r>
            <a:r>
              <a:rPr lang="en-US" sz="2600" dirty="0">
                <a:solidFill>
                  <a:srgbClr val="FF0000"/>
                </a:solidFill>
              </a:rPr>
              <a:t>Il</a:t>
            </a:r>
            <a:r>
              <a:rPr lang="en-US" sz="2600" dirty="0">
                <a:solidFill>
                  <a:srgbClr val="000000"/>
                </a:solidFill>
              </a:rPr>
              <a:t> </a:t>
            </a:r>
            <a:r>
              <a:rPr lang="en-US" sz="2600" i="1" dirty="0" err="1">
                <a:solidFill>
                  <a:srgbClr val="FF0000"/>
                </a:solidFill>
              </a:rPr>
              <a:t>mensor</a:t>
            </a:r>
            <a:r>
              <a:rPr lang="en-US" sz="2600" i="1" dirty="0">
                <a:solidFill>
                  <a:srgbClr val="000000"/>
                </a:solidFill>
              </a:rPr>
              <a:t> era </a:t>
            </a:r>
            <a:r>
              <a:rPr lang="en-US" sz="2600" i="1" dirty="0" err="1">
                <a:solidFill>
                  <a:srgbClr val="000000"/>
                </a:solidFill>
              </a:rPr>
              <a:t>il</a:t>
            </a:r>
            <a:r>
              <a:rPr lang="en-US" sz="2600" i="1" dirty="0">
                <a:solidFill>
                  <a:srgbClr val="000000"/>
                </a:solidFill>
              </a:rPr>
              <a:t>  </a:t>
            </a:r>
            <a:r>
              <a:rPr lang="en-US" sz="2600" dirty="0" err="1">
                <a:solidFill>
                  <a:srgbClr val="000000"/>
                </a:solidFill>
              </a:rPr>
              <a:t>misuratore</a:t>
            </a:r>
            <a:r>
              <a:rPr lang="en-US" sz="2600" dirty="0">
                <a:solidFill>
                  <a:srgbClr val="000000"/>
                </a:solidFill>
              </a:rPr>
              <a:t> </a:t>
            </a:r>
            <a:r>
              <a:rPr lang="en-US" sz="2600" dirty="0" err="1">
                <a:solidFill>
                  <a:srgbClr val="000000"/>
                </a:solidFill>
              </a:rPr>
              <a:t>degli</a:t>
            </a:r>
            <a:r>
              <a:rPr lang="en-US" sz="2600" dirty="0">
                <a:solidFill>
                  <a:srgbClr val="000000"/>
                </a:solidFill>
              </a:rPr>
              <a:t> </a:t>
            </a:r>
            <a:r>
              <a:rPr lang="it-IT" sz="2600" dirty="0"/>
              <a:t>accampamenti temporanei che i legionari costruivano durante i loro spostamenti, quindi possiamo paragonarlo a</a:t>
            </a:r>
            <a:r>
              <a:rPr lang="en-US" sz="2600" dirty="0">
                <a:solidFill>
                  <a:srgbClr val="000000"/>
                </a:solidFill>
              </a:rPr>
              <a:t>l </a:t>
            </a:r>
            <a:r>
              <a:rPr lang="en-US" sz="2600" dirty="0" err="1">
                <a:solidFill>
                  <a:srgbClr val="000000"/>
                </a:solidFill>
              </a:rPr>
              <a:t>nostro</a:t>
            </a:r>
            <a:r>
              <a:rPr lang="en-US" sz="2600" dirty="0">
                <a:solidFill>
                  <a:srgbClr val="000000"/>
                </a:solidFill>
              </a:rPr>
              <a:t> </a:t>
            </a:r>
            <a:r>
              <a:rPr lang="en-US" sz="2600" dirty="0" err="1">
                <a:solidFill>
                  <a:srgbClr val="000000"/>
                </a:solidFill>
              </a:rPr>
              <a:t>attuale</a:t>
            </a:r>
            <a:r>
              <a:rPr lang="en-US" sz="2600" dirty="0">
                <a:solidFill>
                  <a:srgbClr val="000000"/>
                </a:solidFill>
              </a:rPr>
              <a:t> </a:t>
            </a:r>
            <a:r>
              <a:rPr lang="en-US" sz="2600" dirty="0" err="1">
                <a:solidFill>
                  <a:srgbClr val="000000"/>
                </a:solidFill>
              </a:rPr>
              <a:t>geometra</a:t>
            </a:r>
            <a:r>
              <a:rPr lang="en-US" sz="2600" dirty="0">
                <a:solidFill>
                  <a:srgbClr val="000000"/>
                </a:solidFill>
              </a:rPr>
              <a:t>.</a:t>
            </a:r>
            <a:endParaRPr lang="it-IT" sz="2600" dirty="0"/>
          </a:p>
          <a:p>
            <a:pPr marL="0" indent="0">
              <a:buNone/>
            </a:pPr>
            <a:endParaRPr lang="en-US" sz="3200" b="1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3200" b="1" dirty="0" err="1">
                <a:solidFill>
                  <a:srgbClr val="000000"/>
                </a:solidFill>
              </a:rPr>
              <a:t>O</a:t>
            </a:r>
            <a:r>
              <a:rPr lang="en-US" sz="2600" dirty="0" err="1">
                <a:solidFill>
                  <a:srgbClr val="000000"/>
                </a:solidFill>
              </a:rPr>
              <a:t>ggi</a:t>
            </a:r>
            <a:r>
              <a:rPr lang="en-US" sz="2600" dirty="0">
                <a:solidFill>
                  <a:srgbClr val="000000"/>
                </a:solidFill>
              </a:rPr>
              <a:t> </a:t>
            </a:r>
            <a:r>
              <a:rPr lang="en-US" sz="2600" dirty="0" err="1">
                <a:solidFill>
                  <a:srgbClr val="000000"/>
                </a:solidFill>
              </a:rPr>
              <a:t>il</a:t>
            </a:r>
            <a:r>
              <a:rPr lang="en-US" sz="2600" dirty="0">
                <a:solidFill>
                  <a:srgbClr val="000000"/>
                </a:solidFill>
              </a:rPr>
              <a:t> </a:t>
            </a:r>
            <a:r>
              <a:rPr lang="en-US" sz="2600" b="1" dirty="0" err="1">
                <a:solidFill>
                  <a:srgbClr val="000000"/>
                </a:solidFill>
              </a:rPr>
              <a:t>geometra</a:t>
            </a:r>
            <a:r>
              <a:rPr lang="en-US" sz="2600" dirty="0">
                <a:solidFill>
                  <a:srgbClr val="000000"/>
                </a:solidFill>
              </a:rPr>
              <a:t> a </a:t>
            </a:r>
            <a:r>
              <a:rPr lang="en-US" sz="2600" dirty="0" err="1">
                <a:solidFill>
                  <a:srgbClr val="000000"/>
                </a:solidFill>
              </a:rPr>
              <a:t>livello</a:t>
            </a:r>
            <a:r>
              <a:rPr lang="en-US" sz="2600" dirty="0">
                <a:solidFill>
                  <a:srgbClr val="000000"/>
                </a:solidFill>
              </a:rPr>
              <a:t> </a:t>
            </a:r>
            <a:r>
              <a:rPr lang="en-US" sz="2600" dirty="0" err="1">
                <a:solidFill>
                  <a:srgbClr val="000000"/>
                </a:solidFill>
              </a:rPr>
              <a:t>lavorativo</a:t>
            </a:r>
            <a:r>
              <a:rPr lang="en-US" sz="2600" dirty="0">
                <a:solidFill>
                  <a:srgbClr val="000000"/>
                </a:solidFill>
              </a:rPr>
              <a:t> </a:t>
            </a:r>
            <a:r>
              <a:rPr lang="en-US" sz="2600" dirty="0" err="1">
                <a:solidFill>
                  <a:srgbClr val="000000"/>
                </a:solidFill>
              </a:rPr>
              <a:t>si</a:t>
            </a:r>
            <a:r>
              <a:rPr lang="en-US" sz="2600" dirty="0">
                <a:solidFill>
                  <a:srgbClr val="000000"/>
                </a:solidFill>
              </a:rPr>
              <a:t> </a:t>
            </a:r>
            <a:r>
              <a:rPr lang="en-US" sz="2600" dirty="0" err="1">
                <a:solidFill>
                  <a:srgbClr val="000000"/>
                </a:solidFill>
              </a:rPr>
              <a:t>occupa</a:t>
            </a:r>
            <a:r>
              <a:rPr lang="en-US" sz="2600" dirty="0">
                <a:solidFill>
                  <a:srgbClr val="000000"/>
                </a:solidFill>
              </a:rPr>
              <a:t> di </a:t>
            </a:r>
            <a:r>
              <a:rPr lang="en-US" sz="2600" dirty="0" err="1">
                <a:solidFill>
                  <a:srgbClr val="000000"/>
                </a:solidFill>
              </a:rPr>
              <a:t>diversi</a:t>
            </a:r>
            <a:r>
              <a:rPr lang="en-US" sz="2600" dirty="0">
                <a:solidFill>
                  <a:srgbClr val="000000"/>
                </a:solidFill>
              </a:rPr>
              <a:t> </a:t>
            </a:r>
            <a:r>
              <a:rPr lang="en-US" sz="2600" dirty="0" err="1">
                <a:solidFill>
                  <a:srgbClr val="000000"/>
                </a:solidFill>
              </a:rPr>
              <a:t>settori</a:t>
            </a:r>
            <a:r>
              <a:rPr lang="en-US" sz="2600" dirty="0">
                <a:solidFill>
                  <a:srgbClr val="000000"/>
                </a:solidFill>
              </a:rPr>
              <a:t>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dirty="0" err="1">
                <a:solidFill>
                  <a:srgbClr val="000000"/>
                </a:solidFill>
              </a:rPr>
              <a:t>progettazione</a:t>
            </a:r>
            <a:r>
              <a:rPr lang="en-US" sz="2200" dirty="0">
                <a:solidFill>
                  <a:srgbClr val="000000"/>
                </a:solidFill>
              </a:rPr>
              <a:t> e </a:t>
            </a:r>
            <a:r>
              <a:rPr lang="en-US" sz="2200" dirty="0" err="1">
                <a:solidFill>
                  <a:srgbClr val="000000"/>
                </a:solidFill>
              </a:rPr>
              <a:t>ristrutturazione</a:t>
            </a:r>
            <a:r>
              <a:rPr lang="en-US" sz="2200" dirty="0">
                <a:solidFill>
                  <a:srgbClr val="000000"/>
                </a:solidFill>
              </a:rPr>
              <a:t> di piccolo </a:t>
            </a:r>
            <a:r>
              <a:rPr lang="en-US" sz="2200" dirty="0" err="1">
                <a:solidFill>
                  <a:srgbClr val="000000"/>
                </a:solidFill>
              </a:rPr>
              <a:t>manufatti</a:t>
            </a:r>
            <a:r>
              <a:rPr lang="en-US" sz="2200" dirty="0">
                <a:solidFill>
                  <a:srgbClr val="000000"/>
                </a:solidFill>
              </a:rPr>
              <a:t>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dirty="0" err="1">
                <a:solidFill>
                  <a:srgbClr val="000000"/>
                </a:solidFill>
              </a:rPr>
              <a:t>cantiere</a:t>
            </a:r>
            <a:r>
              <a:rPr lang="en-US" sz="2200" dirty="0">
                <a:solidFill>
                  <a:srgbClr val="000000"/>
                </a:solidFill>
              </a:rPr>
              <a:t>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dirty="0" err="1">
                <a:solidFill>
                  <a:srgbClr val="FF0000"/>
                </a:solidFill>
              </a:rPr>
              <a:t>misurare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il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costruito</a:t>
            </a:r>
            <a:r>
              <a:rPr lang="en-US" sz="2200" dirty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36600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9946DEC-7E44-46A7-B3E4-9890EA3F6E78}"/>
              </a:ext>
            </a:extLst>
          </p:cNvPr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pPr algn="ctr"/>
            <a:r>
              <a:rPr lang="it-IT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Misurare il Costruito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2CE447E-CE0A-4AC5-B026-43FE573CF9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sz="3200" b="1" dirty="0"/>
              <a:t>M</a:t>
            </a:r>
            <a:r>
              <a:rPr lang="it-IT" dirty="0"/>
              <a:t>isurare il costruito vuol dire </a:t>
            </a:r>
            <a:r>
              <a:rPr lang="it-IT" u="sng" dirty="0"/>
              <a:t>rilevare l’ambiente in cui viviamo </a:t>
            </a:r>
            <a:r>
              <a:rPr lang="it-IT" dirty="0"/>
              <a:t>con degli strumenti semplici o complessi: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F6F22FCF-DD94-49A1-99A2-092F2D3A22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1237" y="3603624"/>
            <a:ext cx="2628900" cy="2857500"/>
          </a:xfrm>
          <a:prstGeom prst="rect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</p:pic>
      <p:pic>
        <p:nvPicPr>
          <p:cNvPr id="5" name="Immagine 4" descr="Immagine che contiene giallo, tavolo, piccolo, sedendo&#10;&#10;Descrizione generata automaticamente">
            <a:extLst>
              <a:ext uri="{FF2B5EF4-FFF2-40B4-BE49-F238E27FC236}">
                <a16:creationId xmlns:a16="http://schemas.microsoft.com/office/drawing/2014/main" id="{B5C1577C-7306-4543-821E-E15C46EDB8F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9844" y="2550794"/>
            <a:ext cx="2481580" cy="2481580"/>
          </a:xfrm>
          <a:prstGeom prst="rect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</p:pic>
      <p:pic>
        <p:nvPicPr>
          <p:cNvPr id="1027" name="Picture 3" descr="Risultati immagini per drone">
            <a:hlinkClick r:id="rId5"/>
            <a:extLst>
              <a:ext uri="{FF2B5EF4-FFF2-40B4-BE49-F238E27FC236}">
                <a16:creationId xmlns:a16="http://schemas.microsoft.com/office/drawing/2014/main" id="{C9756BCE-7490-45D3-A6FF-FB4F205593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5004" y="2864189"/>
            <a:ext cx="2676525" cy="1704975"/>
          </a:xfrm>
          <a:prstGeom prst="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2A70FA67-C4C8-4BCF-877F-F07F9F06E5DF}"/>
              </a:ext>
            </a:extLst>
          </p:cNvPr>
          <p:cNvSpPr txBox="1"/>
          <p:nvPr/>
        </p:nvSpPr>
        <p:spPr>
          <a:xfrm>
            <a:off x="5587017" y="4569164"/>
            <a:ext cx="1330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drone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9C75ACAC-190F-4AC7-A5B1-019CDF46AE66}"/>
              </a:ext>
            </a:extLst>
          </p:cNvPr>
          <p:cNvSpPr txBox="1"/>
          <p:nvPr/>
        </p:nvSpPr>
        <p:spPr>
          <a:xfrm>
            <a:off x="9703088" y="5050670"/>
            <a:ext cx="17013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Stazione totale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3032E8A1-92B7-49ED-BF9E-108312AC9953}"/>
              </a:ext>
            </a:extLst>
          </p:cNvPr>
          <p:cNvSpPr txBox="1"/>
          <p:nvPr/>
        </p:nvSpPr>
        <p:spPr>
          <a:xfrm>
            <a:off x="7151727" y="6127234"/>
            <a:ext cx="2407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GPS</a:t>
            </a:r>
          </a:p>
        </p:txBody>
      </p:sp>
      <p:pic>
        <p:nvPicPr>
          <p:cNvPr id="16" name="Immagine 15">
            <a:extLst>
              <a:ext uri="{FF2B5EF4-FFF2-40B4-BE49-F238E27FC236}">
                <a16:creationId xmlns:a16="http://schemas.microsoft.com/office/drawing/2014/main" id="{5C0CEE21-228A-472A-8594-B39EAD8D5CD8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609" y="3425401"/>
            <a:ext cx="2409773" cy="1807330"/>
          </a:xfrm>
          <a:prstGeom prst="rect">
            <a:avLst/>
          </a:prstGeom>
        </p:spPr>
      </p:pic>
      <p:pic>
        <p:nvPicPr>
          <p:cNvPr id="18" name="Immagine 17">
            <a:extLst>
              <a:ext uri="{FF2B5EF4-FFF2-40B4-BE49-F238E27FC236}">
                <a16:creationId xmlns:a16="http://schemas.microsoft.com/office/drawing/2014/main" id="{FA886E3A-10C8-4BF9-B986-031557393DE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8458" y="3807996"/>
            <a:ext cx="1905000" cy="1301750"/>
          </a:xfrm>
          <a:prstGeom prst="rect">
            <a:avLst/>
          </a:prstGeom>
        </p:spPr>
      </p:pic>
      <p:pic>
        <p:nvPicPr>
          <p:cNvPr id="14" name="Immagine 13" descr="Immagine che contiene giallo, parcheggio, arancia, sedendo&#10;&#10;Descrizione generata automaticamente">
            <a:extLst>
              <a:ext uri="{FF2B5EF4-FFF2-40B4-BE49-F238E27FC236}">
                <a16:creationId xmlns:a16="http://schemas.microsoft.com/office/drawing/2014/main" id="{143CDB7E-826C-4BAA-9857-BD262CEC2B78}"/>
              </a:ext>
            </a:extLst>
          </p:cNvPr>
          <p:cNvPicPr>
            <a:picLocks noChangeAspect="1"/>
          </p:cNvPicPr>
          <p:nvPr/>
        </p:nvPicPr>
        <p:blipFill>
          <a:blip r:embed="rId9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985768" y="4787900"/>
            <a:ext cx="1704975" cy="1704975"/>
          </a:xfrm>
          <a:prstGeom prst="rect">
            <a:avLst/>
          </a:prstGeom>
        </p:spPr>
      </p:pic>
      <p:sp>
        <p:nvSpPr>
          <p:cNvPr id="20" name="Rettangolo 19">
            <a:extLst>
              <a:ext uri="{FF2B5EF4-FFF2-40B4-BE49-F238E27FC236}">
                <a16:creationId xmlns:a16="http://schemas.microsoft.com/office/drawing/2014/main" id="{C769C15B-0D41-4494-BD9A-45B8BC19DE05}"/>
              </a:ext>
            </a:extLst>
          </p:cNvPr>
          <p:cNvSpPr/>
          <p:nvPr/>
        </p:nvSpPr>
        <p:spPr>
          <a:xfrm>
            <a:off x="328773" y="2989780"/>
            <a:ext cx="4417888" cy="3626777"/>
          </a:xfrm>
          <a:prstGeom prst="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94E54D91-3FFC-4B6D-B9A6-F298921901D8}"/>
              </a:ext>
            </a:extLst>
          </p:cNvPr>
          <p:cNvSpPr txBox="1"/>
          <p:nvPr/>
        </p:nvSpPr>
        <p:spPr>
          <a:xfrm>
            <a:off x="1019492" y="3050004"/>
            <a:ext cx="29910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>
                <a:solidFill>
                  <a:srgbClr val="C00000"/>
                </a:solidFill>
              </a:rPr>
              <a:t>Semplici strumenti di rilievo</a:t>
            </a:r>
          </a:p>
        </p:txBody>
      </p:sp>
    </p:spTree>
    <p:extLst>
      <p:ext uri="{BB962C8B-B14F-4D97-AF65-F5344CB8AC3E}">
        <p14:creationId xmlns:p14="http://schemas.microsoft.com/office/powerpoint/2010/main" val="2438270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egnaposto contenuto 5" descr="Immagine che contiene mappa, testo&#10;&#10;Descrizione generata automaticamente">
            <a:extLst>
              <a:ext uri="{FF2B5EF4-FFF2-40B4-BE49-F238E27FC236}">
                <a16:creationId xmlns:a16="http://schemas.microsoft.com/office/drawing/2014/main" id="{9E011041-9B4C-4506-9449-51DB471F559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9740" y="3787372"/>
            <a:ext cx="5962650" cy="2714625"/>
          </a:xfrm>
        </p:spPr>
      </p:pic>
      <p:sp>
        <p:nvSpPr>
          <p:cNvPr id="4" name="Titolo 1">
            <a:extLst>
              <a:ext uri="{FF2B5EF4-FFF2-40B4-BE49-F238E27FC236}">
                <a16:creationId xmlns:a16="http://schemas.microsoft.com/office/drawing/2014/main" id="{03FD7F8C-3EF7-468D-81F3-7BDC55985E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pPr algn="ctr"/>
            <a:r>
              <a:rPr lang="it-IT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Misurare il Costruito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9D0F3AB9-AEFB-4649-A0CF-44E61D7F549F}"/>
              </a:ext>
            </a:extLst>
          </p:cNvPr>
          <p:cNvSpPr txBox="1"/>
          <p:nvPr/>
        </p:nvSpPr>
        <p:spPr>
          <a:xfrm>
            <a:off x="1151048" y="1690688"/>
            <a:ext cx="9689672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/>
              <a:t>P</a:t>
            </a:r>
            <a:r>
              <a:rPr lang="it-IT" sz="2400" dirty="0"/>
              <a:t>er misurare il costruito dobbiamo eseguire un </a:t>
            </a:r>
            <a:r>
              <a:rPr lang="it-IT" sz="2400" dirty="0">
                <a:solidFill>
                  <a:srgbClr val="C00000"/>
                </a:solidFill>
              </a:rPr>
              <a:t>RILIEVO.</a:t>
            </a:r>
          </a:p>
          <a:p>
            <a:r>
              <a:rPr lang="it-IT" sz="2400" dirty="0"/>
              <a:t>Il rilievo verrà effettuato con semplici strumenti, attraverso il metodo delle   « </a:t>
            </a:r>
            <a:r>
              <a:rPr lang="it-IT" sz="2400" b="1" dirty="0" err="1"/>
              <a:t>trilaterazioni</a:t>
            </a:r>
            <a:r>
              <a:rPr lang="it-IT" sz="2400" dirty="0"/>
              <a:t>» 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/>
              <a:t>misura del perimetro;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/>
              <a:t>misura delle diagonali.</a:t>
            </a:r>
          </a:p>
        </p:txBody>
      </p:sp>
    </p:spTree>
    <p:extLst>
      <p:ext uri="{BB962C8B-B14F-4D97-AF65-F5344CB8AC3E}">
        <p14:creationId xmlns:p14="http://schemas.microsoft.com/office/powerpoint/2010/main" val="756424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FB38F9A-D614-48C8-8E0E-9A254B1CBBC1}"/>
              </a:ext>
            </a:extLst>
          </p:cNvPr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pPr algn="ctr"/>
            <a:r>
              <a:rPr lang="it-IT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Rappresentazione grafica del rilievo</a:t>
            </a:r>
          </a:p>
        </p:txBody>
      </p:sp>
      <p:pic>
        <p:nvPicPr>
          <p:cNvPr id="5" name="Segnaposto contenuto 4" descr="Immagine che contiene testo&#10;&#10;Descrizione generata automaticamente">
            <a:extLst>
              <a:ext uri="{FF2B5EF4-FFF2-40B4-BE49-F238E27FC236}">
                <a16:creationId xmlns:a16="http://schemas.microsoft.com/office/drawing/2014/main" id="{142DBCF5-1613-49BF-8D6F-8AEB694AE61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5753" y="1815465"/>
            <a:ext cx="6743367" cy="4834101"/>
          </a:xfrm>
        </p:spPr>
      </p:pic>
    </p:spTree>
    <p:extLst>
      <p:ext uri="{BB962C8B-B14F-4D97-AF65-F5344CB8AC3E}">
        <p14:creationId xmlns:p14="http://schemas.microsoft.com/office/powerpoint/2010/main" val="1500572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1512</TotalTime>
  <Words>176</Words>
  <Application>Microsoft Office PowerPoint</Application>
  <PresentationFormat>Widescreen</PresentationFormat>
  <Paragraphs>20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Tema di Office</vt:lpstr>
      <vt:lpstr> Laboratori Technoragazze days  Progettiamo la Mobilità con il lavoro sostenibile: geometra per un giorno  17 novembre 2023 - ore 10:00/12:00  Castel Maggiore, I.I.S.S. “J.M. Keynes”  via Bondanello, 30 </vt:lpstr>
      <vt:lpstr>Professione geometra</vt:lpstr>
      <vt:lpstr>Misurare il Costruito</vt:lpstr>
      <vt:lpstr>Misurare il Costruito</vt:lpstr>
      <vt:lpstr>Rappresentazione grafica del rilievo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MARIA GRAZIA VALOTTA</dc:creator>
  <cp:lastModifiedBy>Maria Grazia Valotta</cp:lastModifiedBy>
  <cp:revision>15</cp:revision>
  <dcterms:created xsi:type="dcterms:W3CDTF">2019-11-08T17:51:31Z</dcterms:created>
  <dcterms:modified xsi:type="dcterms:W3CDTF">2023-03-19T16:17:22Z</dcterms:modified>
</cp:coreProperties>
</file>