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6858000" cx="9144000"/>
  <p:notesSz cx="6858000" cy="9144000"/>
  <p:embeddedFontLst>
    <p:embeddedFont>
      <p:font typeface="Arimo"/>
      <p:regular r:id="rId27"/>
      <p:bold r:id="rId28"/>
      <p:italic r:id="rId29"/>
      <p:boldItalic r:id="rId30"/>
    </p:embeddedFont>
    <p:embeddedFont>
      <p:font typeface="Arial Black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rimo-bold.fntdata"/><Relationship Id="rId27" Type="http://schemas.openxmlformats.org/officeDocument/2006/relationships/font" Target="fonts/Arim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rim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rialBlack-regular.fntdata"/><Relationship Id="rId30" Type="http://schemas.openxmlformats.org/officeDocument/2006/relationships/font" Target="fonts/Arim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12" type="sldNum"/>
          </p:nvPr>
        </p:nvSpPr>
        <p:spPr>
          <a:xfrm>
            <a:off x="3884612" y="8685212"/>
            <a:ext cx="2960687" cy="44608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n"/>
          <p:cNvSpPr/>
          <p:nvPr/>
        </p:nvSpPr>
        <p:spPr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n"/>
          <p:cNvSpPr/>
          <p:nvPr/>
        </p:nvSpPr>
        <p:spPr>
          <a:xfrm>
            <a:off x="3884612" y="0"/>
            <a:ext cx="2971800" cy="460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n"/>
          <p:cNvSpPr/>
          <p:nvPr>
            <p:ph idx="2" type="sldImg"/>
          </p:nvPr>
        </p:nvSpPr>
        <p:spPr>
          <a:xfrm>
            <a:off x="1143000" y="685800"/>
            <a:ext cx="4560887" cy="34178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" name="Google Shape;14;n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" name="Google Shape;15;n"/>
          <p:cNvSpPr/>
          <p:nvPr/>
        </p:nvSpPr>
        <p:spPr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n"/>
          <p:cNvSpPr txBox="1"/>
          <p:nvPr>
            <p:ph idx="3" type="sldNum"/>
          </p:nvPr>
        </p:nvSpPr>
        <p:spPr>
          <a:xfrm>
            <a:off x="3884612" y="8685212"/>
            <a:ext cx="2960687" cy="44608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32" name="Google Shape;32;p1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33" name="Google Shape;33;p1:notes"/>
          <p:cNvSpPr/>
          <p:nvPr>
            <p:ph idx="2" type="sldImg"/>
          </p:nvPr>
        </p:nvSpPr>
        <p:spPr>
          <a:xfrm>
            <a:off x="1106487" y="812800"/>
            <a:ext cx="5345112" cy="4008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4" name="Google Shape;34;p1:notes"/>
          <p:cNvSpPr/>
          <p:nvPr/>
        </p:nvSpPr>
        <p:spPr>
          <a:xfrm>
            <a:off x="685800" y="4343400"/>
            <a:ext cx="5481637" cy="4110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47" name="Google Shape;147;p23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48" name="Google Shape;148;p23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49" name="Google Shape;149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0" name="Google Shape;150;p23:notes"/>
          <p:cNvSpPr/>
          <p:nvPr/>
        </p:nvSpPr>
        <p:spPr>
          <a:xfrm>
            <a:off x="685800" y="4343400"/>
            <a:ext cx="5486400" cy="40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3:notes"/>
          <p:cNvSpPr txBox="1"/>
          <p:nvPr>
            <p:ph idx="1" type="body"/>
          </p:nvPr>
        </p:nvSpPr>
        <p:spPr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59" name="Google Shape;159;p24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60" name="Google Shape;160;p24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61" name="Google Shape;16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2" name="Google Shape;162;p24:notes"/>
          <p:cNvSpPr/>
          <p:nvPr/>
        </p:nvSpPr>
        <p:spPr>
          <a:xfrm>
            <a:off x="685800" y="4343400"/>
            <a:ext cx="5486400" cy="40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4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74" name="Google Shape;174;p27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75" name="Google Shape;175;p27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76" name="Google Shape;17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7" name="Google Shape;177;p27:notes"/>
          <p:cNvSpPr/>
          <p:nvPr/>
        </p:nvSpPr>
        <p:spPr>
          <a:xfrm>
            <a:off x="685800" y="4343400"/>
            <a:ext cx="5486400" cy="40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7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91" name="Google Shape;191;p30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92" name="Google Shape;192;p30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93" name="Google Shape;19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4" name="Google Shape;194;p30:notes"/>
          <p:cNvSpPr/>
          <p:nvPr/>
        </p:nvSpPr>
        <p:spPr>
          <a:xfrm>
            <a:off x="685800" y="4343400"/>
            <a:ext cx="5486400" cy="40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0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:notes"/>
          <p:cNvSpPr/>
          <p:nvPr>
            <p:ph idx="2" type="sldImg"/>
          </p:nvPr>
        </p:nvSpPr>
        <p:spPr>
          <a:xfrm>
            <a:off x="1143000" y="685800"/>
            <a:ext cx="4562475" cy="3419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6" name="Google Shape;206;p31:notes"/>
          <p:cNvSpPr txBox="1"/>
          <p:nvPr>
            <p:ph idx="1" type="body"/>
          </p:nvPr>
        </p:nvSpPr>
        <p:spPr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218" name="Google Shape;218;p32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219" name="Google Shape;219;p32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20" name="Google Shape;220;p32:notes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2:notes"/>
          <p:cNvSpPr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2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2:notes"/>
          <p:cNvSpPr/>
          <p:nvPr>
            <p:ph idx="2" type="sldImg"/>
          </p:nvPr>
        </p:nvSpPr>
        <p:spPr>
          <a:xfrm>
            <a:off x="1143000" y="685800"/>
            <a:ext cx="4560887" cy="34178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231" name="Google Shape;231;p35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232" name="Google Shape;232;p35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33" name="Google Shape;233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4" name="Google Shape;234;p35:notes"/>
          <p:cNvSpPr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5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244" name="Google Shape;244;p40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245" name="Google Shape;245;p40:notes"/>
          <p:cNvSpPr/>
          <p:nvPr>
            <p:ph idx="2" type="sldImg"/>
          </p:nvPr>
        </p:nvSpPr>
        <p:spPr>
          <a:xfrm>
            <a:off x="1143000" y="685800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6" name="Google Shape;246;p40:notes"/>
          <p:cNvSpPr/>
          <p:nvPr/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0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48" name="Google Shape;248;p40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:notes"/>
          <p:cNvSpPr/>
          <p:nvPr>
            <p:ph idx="2" type="sldImg"/>
          </p:nvPr>
        </p:nvSpPr>
        <p:spPr>
          <a:xfrm>
            <a:off x="1143000" y="685800"/>
            <a:ext cx="4562475" cy="3419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6" name="Google Shape;256;p5:notes"/>
          <p:cNvSpPr txBox="1"/>
          <p:nvPr>
            <p:ph idx="1" type="body"/>
          </p:nvPr>
        </p:nvSpPr>
        <p:spPr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6133991628_0_51:notes"/>
          <p:cNvSpPr/>
          <p:nvPr>
            <p:ph idx="2" type="sldImg"/>
          </p:nvPr>
        </p:nvSpPr>
        <p:spPr>
          <a:xfrm>
            <a:off x="1143000" y="685800"/>
            <a:ext cx="4562400" cy="3419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3" name="Google Shape;263;g26133991628_0_51:notes"/>
          <p:cNvSpPr txBox="1"/>
          <p:nvPr>
            <p:ph idx="1" type="body"/>
          </p:nvPr>
        </p:nvSpPr>
        <p:spPr>
          <a:xfrm>
            <a:off x="685800" y="4343400"/>
            <a:ext cx="54768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/>
          <p:nvPr>
            <p:ph idx="2" type="sldImg"/>
          </p:nvPr>
        </p:nvSpPr>
        <p:spPr>
          <a:xfrm>
            <a:off x="1143000" y="685800"/>
            <a:ext cx="4562475" cy="3419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5" name="Google Shape;45;p4:notes"/>
          <p:cNvSpPr txBox="1"/>
          <p:nvPr>
            <p:ph idx="1" type="body"/>
          </p:nvPr>
        </p:nvSpPr>
        <p:spPr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133991628_0_57:notes"/>
          <p:cNvSpPr/>
          <p:nvPr>
            <p:ph idx="2" type="sldImg"/>
          </p:nvPr>
        </p:nvSpPr>
        <p:spPr>
          <a:xfrm>
            <a:off x="1143000" y="685800"/>
            <a:ext cx="4562400" cy="3419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1" name="Google Shape;271;g26133991628_0_57:notes"/>
          <p:cNvSpPr txBox="1"/>
          <p:nvPr>
            <p:ph idx="1" type="body"/>
          </p:nvPr>
        </p:nvSpPr>
        <p:spPr>
          <a:xfrm>
            <a:off x="685800" y="4343400"/>
            <a:ext cx="54768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a131bb1f0b_0_0:notes"/>
          <p:cNvSpPr txBox="1"/>
          <p:nvPr>
            <p:ph idx="12" type="sldNum"/>
          </p:nvPr>
        </p:nvSpPr>
        <p:spPr>
          <a:xfrm>
            <a:off x="3884612" y="8685212"/>
            <a:ext cx="2960700" cy="446100"/>
          </a:xfrm>
          <a:prstGeom prst="rect">
            <a:avLst/>
          </a:prstGeom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279" name="Google Shape;279;g2a131bb1f0b_0_0:notes"/>
          <p:cNvSpPr/>
          <p:nvPr>
            <p:ph idx="2" type="sldImg"/>
          </p:nvPr>
        </p:nvSpPr>
        <p:spPr>
          <a:xfrm>
            <a:off x="1143000" y="685800"/>
            <a:ext cx="4560900" cy="341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a131bb1f0b_0_0:notes"/>
          <p:cNvSpPr txBox="1"/>
          <p:nvPr>
            <p:ph idx="1" type="body"/>
          </p:nvPr>
        </p:nvSpPr>
        <p:spPr>
          <a:xfrm>
            <a:off x="685800" y="4343400"/>
            <a:ext cx="5475300" cy="4103700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2a131bb1f0b_0_0:notes"/>
          <p:cNvSpPr txBox="1"/>
          <p:nvPr>
            <p:ph idx="3" type="sldNum"/>
          </p:nvPr>
        </p:nvSpPr>
        <p:spPr>
          <a:xfrm>
            <a:off x="3884612" y="8685212"/>
            <a:ext cx="2960700" cy="446100"/>
          </a:xfrm>
          <a:prstGeom prst="rect">
            <a:avLst/>
          </a:prstGeom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53" name="Google Shape;53;p7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54" name="Google Shape;54;p7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5" name="Google Shape;5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6" name="Google Shape;56;p7:notes"/>
          <p:cNvSpPr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7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66" name="Google Shape;66;p8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67" name="Google Shape;67;p8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68" name="Google Shape;6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9" name="Google Shape;69;p8:notes"/>
          <p:cNvSpPr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8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79" name="Google Shape;79;p9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80" name="Google Shape;80;p9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81" name="Google Shape;8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2" name="Google Shape;82;p9:notes"/>
          <p:cNvSpPr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9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91" name="Google Shape;91;p11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92" name="Google Shape;92;p11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93" name="Google Shape;9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4" name="Google Shape;94;p11:notes"/>
          <p:cNvSpPr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1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04" name="Google Shape;104;p12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05" name="Google Shape;105;p12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06" name="Google Shape;10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7" name="Google Shape;107;p12:notes"/>
          <p:cNvSpPr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17" name="Google Shape;117;p13:notes"/>
          <p:cNvSpPr/>
          <p:nvPr>
            <p:ph idx="2" type="sldImg"/>
          </p:nvPr>
        </p:nvSpPr>
        <p:spPr>
          <a:xfrm>
            <a:off x="1143000" y="685800"/>
            <a:ext cx="4567237" cy="34242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8" name="Google Shape;118;p13:notes"/>
          <p:cNvSpPr/>
          <p:nvPr/>
        </p:nvSpPr>
        <p:spPr>
          <a:xfrm>
            <a:off x="685800" y="4343400"/>
            <a:ext cx="5481637" cy="4110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3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:notes"/>
          <p:cNvSpPr txBox="1"/>
          <p:nvPr/>
        </p:nvSpPr>
        <p:spPr>
          <a:xfrm>
            <a:off x="3884612" y="8685212"/>
            <a:ext cx="2962275" cy="44767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28" name="Google Shape;128;p22:notes"/>
          <p:cNvSpPr txBox="1"/>
          <p:nvPr/>
        </p:nvSpPr>
        <p:spPr>
          <a:xfrm>
            <a:off x="3884612" y="8685212"/>
            <a:ext cx="2967037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sp>
        <p:nvSpPr>
          <p:cNvPr id="129" name="Google Shape;129;p22:notes"/>
          <p:cNvSpPr txBox="1"/>
          <p:nvPr/>
        </p:nvSpPr>
        <p:spPr>
          <a:xfrm>
            <a:off x="3884612" y="8685212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30" name="Google Shape;130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1" name="Google Shape;131;p22:notes"/>
          <p:cNvSpPr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2:notes"/>
          <p:cNvSpPr txBox="1"/>
          <p:nvPr>
            <p:ph idx="1" type="body"/>
          </p:nvPr>
        </p:nvSpPr>
        <p:spPr>
          <a:xfrm>
            <a:off x="685800" y="4343400"/>
            <a:ext cx="5475287" cy="4103687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"/>
          <p:cNvSpPr txBox="1"/>
          <p:nvPr>
            <p:ph idx="12" type="sldNum"/>
          </p:nvPr>
        </p:nvSpPr>
        <p:spPr>
          <a:xfrm rot="5400000">
            <a:off x="9247187" y="5359400"/>
            <a:ext cx="355600" cy="958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"/>
          <p:cNvSpPr/>
          <p:nvPr/>
        </p:nvSpPr>
        <p:spPr>
          <a:xfrm rot="-5400000">
            <a:off x="5315743" y="3269456"/>
            <a:ext cx="6858000" cy="319087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"/>
          <p:cNvSpPr/>
          <p:nvPr/>
        </p:nvSpPr>
        <p:spPr>
          <a:xfrm rot="-5400000">
            <a:off x="5628481" y="3342481"/>
            <a:ext cx="6858000" cy="173037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8896350" y="0"/>
            <a:ext cx="76200" cy="68580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"/>
          <p:cNvSpPr txBox="1"/>
          <p:nvPr>
            <p:ph type="title"/>
          </p:nvPr>
        </p:nvSpPr>
        <p:spPr>
          <a:xfrm>
            <a:off x="457200" y="274637"/>
            <a:ext cx="78390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"/>
          <p:cNvSpPr txBox="1"/>
          <p:nvPr>
            <p:ph idx="1" type="body"/>
          </p:nvPr>
        </p:nvSpPr>
        <p:spPr>
          <a:xfrm>
            <a:off x="457200" y="1600200"/>
            <a:ext cx="7839075" cy="451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1"/>
          <p:cNvSpPr/>
          <p:nvPr/>
        </p:nvSpPr>
        <p:spPr>
          <a:xfrm>
            <a:off x="9464675" y="3509962"/>
            <a:ext cx="2130425" cy="361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"/>
          <p:cNvSpPr txBox="1"/>
          <p:nvPr>
            <p:ph idx="12" type="sldNum"/>
          </p:nvPr>
        </p:nvSpPr>
        <p:spPr>
          <a:xfrm rot="5400000">
            <a:off x="9247187" y="5359400"/>
            <a:ext cx="355600" cy="958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"/>
          <p:cNvSpPr/>
          <p:nvPr/>
        </p:nvSpPr>
        <p:spPr>
          <a:xfrm rot="-5400000">
            <a:off x="7162800" y="383222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16.png"/><Relationship Id="rId5" Type="http://schemas.openxmlformats.org/officeDocument/2006/relationships/image" Target="../media/image24.png"/><Relationship Id="rId6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43.png"/><Relationship Id="rId8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29.jpg"/><Relationship Id="rId5" Type="http://schemas.openxmlformats.org/officeDocument/2006/relationships/image" Target="../media/image48.png"/><Relationship Id="rId6" Type="http://schemas.openxmlformats.org/officeDocument/2006/relationships/image" Target="../media/image37.png"/><Relationship Id="rId7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g"/><Relationship Id="rId4" Type="http://schemas.openxmlformats.org/officeDocument/2006/relationships/image" Target="../media/image46.png"/><Relationship Id="rId5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5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4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36.png"/><Relationship Id="rId6" Type="http://schemas.openxmlformats.org/officeDocument/2006/relationships/image" Target="../media/image25.png"/><Relationship Id="rId7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/>
          <p:nvPr/>
        </p:nvSpPr>
        <p:spPr>
          <a:xfrm>
            <a:off x="225425" y="3284537"/>
            <a:ext cx="8707437" cy="3603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Open day per A.S. 202</a:t>
            </a:r>
            <a:r>
              <a:rPr b="1" lang="en-US" sz="2400">
                <a:solidFill>
                  <a:srgbClr val="3333CC"/>
                </a:solidFill>
              </a:rPr>
              <a:t>4</a:t>
            </a:r>
            <a:r>
              <a:rPr b="1" i="0" lang="en-US" sz="24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b="1" lang="en-US" sz="2400">
                <a:solidFill>
                  <a:srgbClr val="3333CC"/>
                </a:solidFill>
              </a:rPr>
              <a:t>5</a:t>
            </a:r>
            <a:endParaRPr b="1" sz="2400">
              <a:solidFill>
                <a:srgbClr val="3333CC"/>
              </a:solidFill>
            </a:endParaRPr>
          </a:p>
        </p:txBody>
      </p:sp>
      <p:sp>
        <p:nvSpPr>
          <p:cNvPr id="38" name="Google Shape;38;p3"/>
          <p:cNvSpPr txBox="1"/>
          <p:nvPr/>
        </p:nvSpPr>
        <p:spPr>
          <a:xfrm>
            <a:off x="131762" y="2474912"/>
            <a:ext cx="87075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1" i="0" lang="en-US" sz="3400" u="non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CAT - </a:t>
            </a:r>
            <a:r>
              <a:rPr b="1" i="0" lang="en-US" sz="2600" u="non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COSTRUZIONE AMBIENTE E TERRITORIO</a:t>
            </a:r>
            <a:endParaRPr sz="1600">
              <a:solidFill>
                <a:srgbClr val="38761D"/>
              </a:solidFill>
            </a:endParaRPr>
          </a:p>
        </p:txBody>
      </p:sp>
      <p:sp>
        <p:nvSpPr>
          <p:cNvPr id="39" name="Google Shape;39;p3"/>
          <p:cNvSpPr txBox="1"/>
          <p:nvPr/>
        </p:nvSpPr>
        <p:spPr>
          <a:xfrm>
            <a:off x="436562" y="4121150"/>
            <a:ext cx="8707437" cy="2332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2600"/>
              <a:buFont typeface="Arial"/>
              <a:buNone/>
            </a:pPr>
            <a:r>
              <a:rPr b="1" i="0" lang="en-US" sz="26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- COSTRUZIONI, AMBIENTE e TERRITORIO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3333CC"/>
              </a:buClr>
              <a:buSzPts val="2600"/>
              <a:buFont typeface="Arial"/>
              <a:buNone/>
            </a:pPr>
            <a:r>
              <a:rPr b="1" i="0" lang="en-US" sz="26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- TECNOLOGIE DEL LEGNO NELLE COSTRUZIONI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3333CC"/>
              </a:buClr>
              <a:buSzPts val="2600"/>
              <a:buFont typeface="Arial"/>
              <a:buNone/>
            </a:pPr>
            <a:r>
              <a:rPr b="1" i="0" lang="en-US" sz="26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- CORSO SERALE</a:t>
            </a:r>
            <a:endParaRPr/>
          </a:p>
        </p:txBody>
      </p:sp>
      <p:pic>
        <p:nvPicPr>
          <p:cNvPr id="40" name="Google Shape;4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800" y="559500"/>
            <a:ext cx="1729725" cy="14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"/>
          <p:cNvSpPr txBox="1"/>
          <p:nvPr/>
        </p:nvSpPr>
        <p:spPr>
          <a:xfrm>
            <a:off x="2183125" y="689364"/>
            <a:ext cx="5214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1622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</a:rPr>
              <a:t>Istituto di Istruzione Secondaria Superiore 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21622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</a:rPr>
              <a:t> “</a:t>
            </a:r>
            <a:r>
              <a:rPr b="1" i="1" lang="en-US" sz="2200">
                <a:solidFill>
                  <a:schemeClr val="dk1"/>
                </a:solidFill>
              </a:rPr>
              <a:t>J.M. Keynes</a:t>
            </a:r>
            <a:r>
              <a:rPr b="1" lang="en-US" sz="2200">
                <a:solidFill>
                  <a:schemeClr val="dk1"/>
                </a:solidFill>
              </a:rPr>
              <a:t>”</a:t>
            </a:r>
            <a:endParaRPr sz="2000"/>
          </a:p>
        </p:txBody>
      </p:sp>
      <p:pic>
        <p:nvPicPr>
          <p:cNvPr id="42" name="Google Shape;4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1839" y="689375"/>
            <a:ext cx="1132936" cy="12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2420937"/>
            <a:ext cx="2808287" cy="297656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2"/>
          <p:cNvSpPr/>
          <p:nvPr/>
        </p:nvSpPr>
        <p:spPr>
          <a:xfrm>
            <a:off x="4211637" y="1306512"/>
            <a:ext cx="4068762" cy="4930775"/>
          </a:xfrm>
          <a:prstGeom prst="wedgeRoundRectCallout">
            <a:avLst>
              <a:gd fmla="val -75909" name="adj1"/>
              <a:gd fmla="val -13119" name="adj2"/>
              <a:gd fmla="val 0" name="adj3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2"/>
          <p:cNvSpPr txBox="1"/>
          <p:nvPr/>
        </p:nvSpPr>
        <p:spPr>
          <a:xfrm>
            <a:off x="457200" y="174625"/>
            <a:ext cx="8229600" cy="134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DC"/>
              </a:buClr>
              <a:buSzPts val="5400"/>
              <a:buFont typeface="Arial Black"/>
              <a:buNone/>
            </a:pPr>
            <a:r>
              <a:rPr b="1" i="0" lang="en-US" sz="5400" u="none">
                <a:solidFill>
                  <a:srgbClr val="2323DC"/>
                </a:solidFill>
                <a:latin typeface="Arial Black"/>
                <a:ea typeface="Arial Black"/>
                <a:cs typeface="Arial Black"/>
                <a:sym typeface="Arial Black"/>
              </a:rPr>
              <a:t>TOPOGRAFIA</a:t>
            </a:r>
            <a:endParaRPr/>
          </a:p>
        </p:txBody>
      </p:sp>
      <p:sp>
        <p:nvSpPr>
          <p:cNvPr id="156" name="Google Shape;156;p12"/>
          <p:cNvSpPr txBox="1"/>
          <p:nvPr/>
        </p:nvSpPr>
        <p:spPr>
          <a:xfrm>
            <a:off x="4500562" y="1484312"/>
            <a:ext cx="3843337" cy="417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3375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topografia (dal </a:t>
            </a:r>
            <a:r>
              <a:rPr b="0" i="0" lang="en-US" sz="2400" u="none">
                <a:solidFill>
                  <a:srgbClr val="60C99C"/>
                </a:solidFill>
                <a:latin typeface="Arial"/>
                <a:ea typeface="Arial"/>
                <a:cs typeface="Arial"/>
                <a:sym typeface="Arial"/>
              </a:rPr>
              <a:t>greco </a:t>
            </a:r>
            <a:r>
              <a:rPr b="0" i="1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topos</a:t>
            </a: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luogo e </a:t>
            </a:r>
            <a:r>
              <a:rPr b="0" i="1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graphein</a:t>
            </a: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scrivere) è la </a:t>
            </a:r>
            <a:r>
              <a:rPr b="0" i="0" lang="en-US" sz="2400" u="none">
                <a:solidFill>
                  <a:srgbClr val="60C99C"/>
                </a:solidFill>
                <a:latin typeface="Arial"/>
                <a:ea typeface="Arial"/>
                <a:cs typeface="Arial"/>
                <a:sym typeface="Arial"/>
              </a:rPr>
              <a:t>scienza</a:t>
            </a: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che studia gli strumenti ed i metodi operativi, sia di </a:t>
            </a:r>
            <a:r>
              <a:rPr b="0" i="0" lang="en-US" sz="2400" u="none">
                <a:solidFill>
                  <a:srgbClr val="60C99C"/>
                </a:solidFill>
                <a:latin typeface="Arial"/>
                <a:ea typeface="Arial"/>
                <a:cs typeface="Arial"/>
                <a:sym typeface="Arial"/>
              </a:rPr>
              <a:t>calcolo</a:t>
            </a: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sia di </a:t>
            </a:r>
            <a:r>
              <a:rPr b="0" i="0" lang="en-US" sz="2400" u="none">
                <a:solidFill>
                  <a:srgbClr val="60C99C"/>
                </a:solidFill>
                <a:latin typeface="Arial"/>
                <a:ea typeface="Arial"/>
                <a:cs typeface="Arial"/>
                <a:sym typeface="Arial"/>
              </a:rPr>
              <a:t>disegno</a:t>
            </a: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che sono necessari per ottenere una </a:t>
            </a:r>
            <a:r>
              <a:rPr b="0" i="0" lang="en-US" sz="2400" u="none">
                <a:solidFill>
                  <a:srgbClr val="60C99C"/>
                </a:solidFill>
                <a:latin typeface="Arial"/>
                <a:ea typeface="Arial"/>
                <a:cs typeface="Arial"/>
                <a:sym typeface="Arial"/>
              </a:rPr>
              <a:t>rappresentazione grafica</a:t>
            </a: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più o meno particolareggiata, di una parte della </a:t>
            </a:r>
            <a:r>
              <a:rPr b="0" i="0" lang="en-US" sz="2400" u="none">
                <a:solidFill>
                  <a:srgbClr val="60C99C"/>
                </a:solidFill>
                <a:latin typeface="Arial"/>
                <a:ea typeface="Arial"/>
                <a:cs typeface="Arial"/>
                <a:sym typeface="Arial"/>
              </a:rPr>
              <a:t>superficie terrestre</a:t>
            </a: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/>
          <p:nvPr/>
        </p:nvSpPr>
        <p:spPr>
          <a:xfrm>
            <a:off x="457200" y="174625"/>
            <a:ext cx="8229600" cy="134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00DC"/>
              </a:buClr>
              <a:buSzPts val="3600"/>
              <a:buFont typeface="Arial Black"/>
              <a:buNone/>
            </a:pPr>
            <a:r>
              <a:rPr b="1" i="0" lang="en-US" sz="3300" u="none">
                <a:solidFill>
                  <a:srgbClr val="2300DC"/>
                </a:solidFill>
                <a:latin typeface="Calibri"/>
                <a:ea typeface="Calibri"/>
                <a:cs typeface="Calibri"/>
                <a:sym typeface="Calibri"/>
              </a:rPr>
              <a:t>LE BASI DELLA TOPOGRAFIA</a:t>
            </a:r>
            <a:endParaRPr b="1"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187" y="1685925"/>
            <a:ext cx="4016375" cy="26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3"/>
          <p:cNvSpPr txBox="1"/>
          <p:nvPr/>
        </p:nvSpPr>
        <p:spPr>
          <a:xfrm>
            <a:off x="4673600" y="1600200"/>
            <a:ext cx="4016375" cy="4437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3375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rPr>
              <a:t>La topografia ha carattere applicativo e trae la sua base teorica dalle scienze pure:</a:t>
            </a:r>
            <a:r>
              <a:rPr b="1" i="0" lang="en-US" sz="2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33375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b="1" i="0" lang="en-US" sz="2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matematica</a:t>
            </a:r>
            <a:endParaRPr>
              <a:solidFill>
                <a:srgbClr val="0000FF"/>
              </a:solidFill>
            </a:endParaRPr>
          </a:p>
          <a:p>
            <a:pPr indent="-333375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b="1" i="0" lang="en-US" sz="280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geometria</a:t>
            </a:r>
            <a:r>
              <a:rPr b="1" i="0" lang="en-US" sz="2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33375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b="1" i="0" lang="en-US" sz="2800" u="none">
                <a:solidFill>
                  <a:srgbClr val="8E7CC3"/>
                </a:solidFill>
                <a:latin typeface="Arial"/>
                <a:ea typeface="Arial"/>
                <a:cs typeface="Arial"/>
                <a:sym typeface="Arial"/>
              </a:rPr>
              <a:t>fisica</a:t>
            </a:r>
            <a:endParaRPr>
              <a:solidFill>
                <a:srgbClr val="8E7CC3"/>
              </a:solidFill>
            </a:endParaRPr>
          </a:p>
        </p:txBody>
      </p:sp>
      <p:pic>
        <p:nvPicPr>
          <p:cNvPr id="168" name="Google Shape;16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9625" y="2735877"/>
            <a:ext cx="1469100" cy="13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19925" y="4657725"/>
            <a:ext cx="1979612" cy="164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2963" y="4325137"/>
            <a:ext cx="3098800" cy="23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3"/>
          <p:cNvSpPr/>
          <p:nvPr/>
        </p:nvSpPr>
        <p:spPr>
          <a:xfrm>
            <a:off x="4457112" y="1341612"/>
            <a:ext cx="4175100" cy="1260600"/>
          </a:xfrm>
          <a:prstGeom prst="wedgeRoundRectCallout">
            <a:avLst>
              <a:gd fmla="val -50109" name="adj1"/>
              <a:gd fmla="val 71279" name="adj2"/>
              <a:gd fmla="val 0" name="adj3"/>
            </a:avLst>
          </a:prstGeom>
          <a:gradFill>
            <a:gsLst>
              <a:gs pos="0">
                <a:srgbClr val="FFFF66"/>
              </a:gs>
              <a:gs pos="100000">
                <a:srgbClr val="996633">
                  <a:alpha val="14901"/>
                </a:srgbClr>
              </a:gs>
            </a:gsLst>
            <a:lin ang="2700006" scaled="0"/>
          </a:gradFill>
          <a:ln cap="sq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0" dist="0" endA="0" endPos="1000" fadeDir="5400012" kx="0" rotWithShape="0" algn="bl" stA="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167325"/>
            <a:ext cx="3000000" cy="293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4"/>
          <p:cNvPicPr preferRelativeResize="0"/>
          <p:nvPr/>
        </p:nvPicPr>
        <p:blipFill rotWithShape="1">
          <a:blip r:embed="rId4">
            <a:alphaModFix/>
          </a:blip>
          <a:srcRect b="27620" l="-1280" r="1279" t="-27619"/>
          <a:stretch/>
        </p:blipFill>
        <p:spPr>
          <a:xfrm>
            <a:off x="5121250" y="795350"/>
            <a:ext cx="3451876" cy="17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4"/>
          <p:cNvSpPr txBox="1"/>
          <p:nvPr/>
        </p:nvSpPr>
        <p:spPr>
          <a:xfrm>
            <a:off x="558800" y="-30155"/>
            <a:ext cx="8229600" cy="8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4400"/>
              <a:buFont typeface="Arial"/>
              <a:buNone/>
            </a:pPr>
            <a:r>
              <a:rPr b="1" i="0" lang="en-US" sz="2300" u="none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rPr>
              <a:t>RILIEVO T</a:t>
            </a:r>
            <a:r>
              <a:rPr b="1" lang="en-US" sz="2300">
                <a:solidFill>
                  <a:srgbClr val="000080"/>
                </a:solidFill>
              </a:rPr>
              <a:t>OPOGRAFICO E ARCHITETTONICO</a:t>
            </a:r>
            <a:endParaRPr sz="100"/>
          </a:p>
        </p:txBody>
      </p:sp>
      <p:sp>
        <p:nvSpPr>
          <p:cNvPr id="183" name="Google Shape;183;p14"/>
          <p:cNvSpPr txBox="1"/>
          <p:nvPr/>
        </p:nvSpPr>
        <p:spPr>
          <a:xfrm>
            <a:off x="-76212" y="3591088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80"/>
                </a:solidFill>
              </a:rPr>
              <a:t>CARTOGRAFIA</a:t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184" name="Google Shape;18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426050"/>
            <a:ext cx="2834108" cy="16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5000" y="851200"/>
            <a:ext cx="2229200" cy="16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4"/>
          <p:cNvSpPr txBox="1"/>
          <p:nvPr/>
        </p:nvSpPr>
        <p:spPr>
          <a:xfrm>
            <a:off x="3313906" y="2905800"/>
            <a:ext cx="497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80"/>
                </a:solidFill>
              </a:rPr>
              <a:t>PROGETTO STRADALE</a:t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187" name="Google Shape;18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3800" y="4600300"/>
            <a:ext cx="1954651" cy="181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68149" y="3285675"/>
            <a:ext cx="3620524" cy="3191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/>
          <p:cNvSpPr txBox="1"/>
          <p:nvPr/>
        </p:nvSpPr>
        <p:spPr>
          <a:xfrm>
            <a:off x="250825" y="136525"/>
            <a:ext cx="8229600" cy="134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98" name="Google Shape;19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725" y="3261425"/>
            <a:ext cx="3786374" cy="22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3999" y="1185625"/>
            <a:ext cx="2382250" cy="19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5"/>
          <p:cNvSpPr txBox="1"/>
          <p:nvPr/>
        </p:nvSpPr>
        <p:spPr>
          <a:xfrm>
            <a:off x="1775431" y="243825"/>
            <a:ext cx="4976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80"/>
                </a:solidFill>
              </a:rPr>
              <a:t>DRONE E RILIEVO FOTOGRAMMETRICO </a:t>
            </a:r>
            <a:r>
              <a:rPr b="1" lang="en-US" sz="2800">
                <a:solidFill>
                  <a:srgbClr val="000080"/>
                </a:solidFill>
              </a:rPr>
              <a:t>3D</a:t>
            </a:r>
            <a:endParaRPr sz="700">
              <a:solidFill>
                <a:schemeClr val="dk1"/>
              </a:solidFill>
            </a:endParaRPr>
          </a:p>
        </p:txBody>
      </p:sp>
      <p:pic>
        <p:nvPicPr>
          <p:cNvPr id="201" name="Google Shape;2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675" y="1198125"/>
            <a:ext cx="4216645" cy="20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5762" y="5445925"/>
            <a:ext cx="5399725" cy="141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9610" y="3429000"/>
            <a:ext cx="4028142" cy="191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087" y="1049100"/>
            <a:ext cx="3011531" cy="2928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16"/>
          <p:cNvGrpSpPr/>
          <p:nvPr/>
        </p:nvGrpSpPr>
        <p:grpSpPr>
          <a:xfrm>
            <a:off x="0" y="1957387"/>
            <a:ext cx="5795962" cy="3336912"/>
            <a:chOff x="0" y="1233"/>
            <a:chExt cx="3651" cy="2102"/>
          </a:xfrm>
        </p:grpSpPr>
        <p:pic>
          <p:nvPicPr>
            <p:cNvPr id="210" name="Google Shape;210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233"/>
              <a:ext cx="3651" cy="13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16"/>
            <p:cNvSpPr txBox="1"/>
            <p:nvPr/>
          </p:nvSpPr>
          <p:spPr>
            <a:xfrm>
              <a:off x="0" y="1235"/>
              <a:ext cx="3600" cy="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t/>
              </a:r>
              <a:endParaRPr b="1" i="0" sz="2400" u="none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ts val="2400"/>
                <a:buFont typeface="Arial"/>
                <a:buNone/>
              </a:pPr>
              <a:r>
                <a:rPr b="1" i="0" lang="en-US" sz="2400" u="none">
                  <a:solidFill>
                    <a:srgbClr val="000080"/>
                  </a:solidFill>
                  <a:latin typeface="Arial"/>
                  <a:ea typeface="Arial"/>
                  <a:cs typeface="Arial"/>
                  <a:sym typeface="Arial"/>
                </a:rPr>
                <a:t>PCTO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ts val="2400"/>
                <a:buFont typeface="Arial"/>
                <a:buNone/>
              </a:pPr>
              <a:r>
                <a:rPr b="1" i="0" lang="en-US" sz="2400" u="none">
                  <a:solidFill>
                    <a:srgbClr val="000080"/>
                  </a:solidFill>
                  <a:latin typeface="Arial"/>
                  <a:ea typeface="Arial"/>
                  <a:cs typeface="Arial"/>
                  <a:sym typeface="Arial"/>
                </a:rPr>
                <a:t>Percorsi per le Competenze Trasversali e per l’Orientamento: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ts val="2000"/>
                <a:buFont typeface="Arial"/>
                <a:buNone/>
              </a:pPr>
              <a:r>
                <a:rPr i="1" lang="en-US" sz="2000">
                  <a:solidFill>
                    <a:srgbClr val="000080"/>
                  </a:solidFill>
                </a:rPr>
                <a:t>150 </a:t>
              </a:r>
              <a:r>
                <a:rPr b="0" i="1" lang="en-US" sz="2000" u="none">
                  <a:solidFill>
                    <a:srgbClr val="000080"/>
                  </a:solidFill>
                  <a:latin typeface="Arial"/>
                  <a:ea typeface="Arial"/>
                  <a:cs typeface="Arial"/>
                  <a:sym typeface="Arial"/>
                </a:rPr>
                <a:t>ore (minimo) nel corso del triennio con formazione sulla sicurezza nei luoghi di lavoro (rischio medio) </a:t>
              </a:r>
              <a:endParaRPr b="0" i="1" sz="2000" u="none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457200" marR="1872343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000">
                  <a:solidFill>
                    <a:srgbClr val="000080"/>
                  </a:solidFill>
                </a:rPr>
                <a:t>             </a:t>
              </a:r>
              <a:endParaRPr i="1" sz="2000">
                <a:solidFill>
                  <a:srgbClr val="000080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ts val="2000"/>
                <a:buFont typeface="Arial"/>
                <a:buNone/>
              </a:pPr>
              <a:r>
                <a:t/>
              </a:r>
              <a:endParaRPr i="1" sz="2000">
                <a:solidFill>
                  <a:srgbClr val="000080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ts val="2000"/>
                <a:buFont typeface="Arial"/>
                <a:buNone/>
              </a:pPr>
              <a:r>
                <a:t/>
              </a:r>
              <a:endParaRPr i="1" sz="2000">
                <a:solidFill>
                  <a:srgbClr val="000080"/>
                </a:solidFill>
              </a:endParaRPr>
            </a:p>
          </p:txBody>
        </p:sp>
      </p:grpSp>
      <p:grpSp>
        <p:nvGrpSpPr>
          <p:cNvPr id="212" name="Google Shape;212;p16"/>
          <p:cNvGrpSpPr/>
          <p:nvPr/>
        </p:nvGrpSpPr>
        <p:grpSpPr>
          <a:xfrm>
            <a:off x="2779712" y="4608512"/>
            <a:ext cx="6034087" cy="1754187"/>
            <a:chOff x="1751" y="2903"/>
            <a:chExt cx="3801" cy="1105"/>
          </a:xfrm>
        </p:grpSpPr>
        <p:pic>
          <p:nvPicPr>
            <p:cNvPr id="213" name="Google Shape;213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51" y="2903"/>
              <a:ext cx="3801" cy="1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16"/>
            <p:cNvSpPr txBox="1"/>
            <p:nvPr/>
          </p:nvSpPr>
          <p:spPr>
            <a:xfrm>
              <a:off x="1752" y="2904"/>
              <a:ext cx="3798" cy="1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t/>
              </a:r>
              <a:endParaRPr b="1" i="0" sz="2400" u="none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ts val="2400"/>
                <a:buFont typeface="Arial"/>
                <a:buNone/>
              </a:pPr>
              <a:r>
                <a:rPr b="1" i="0" lang="en-US" sz="2400" u="none">
                  <a:solidFill>
                    <a:srgbClr val="000080"/>
                  </a:solidFill>
                  <a:latin typeface="Arial"/>
                  <a:ea typeface="Arial"/>
                  <a:cs typeface="Arial"/>
                  <a:sym typeface="Arial"/>
                </a:rPr>
                <a:t>EDUCAZIONE CIVICA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rgbClr val="000080"/>
                  </a:solidFill>
                  <a:latin typeface="Arial"/>
                  <a:ea typeface="Arial"/>
                  <a:cs typeface="Arial"/>
                  <a:sym typeface="Arial"/>
                </a:rPr>
                <a:t>Ogni disciplina nel quinquennio tratta tematiche previste dal piano dell’offerta formativa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800" u="none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5" name="Google Shape;215;p16"/>
          <p:cNvSpPr txBox="1"/>
          <p:nvPr/>
        </p:nvSpPr>
        <p:spPr>
          <a:xfrm>
            <a:off x="539750" y="549275"/>
            <a:ext cx="7632700" cy="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rPr>
              <a:t>ATTIVITA’ A COMPLETAMENTO DEL PERCORSO FORMATIVO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"/>
          <p:cNvSpPr txBox="1"/>
          <p:nvPr/>
        </p:nvSpPr>
        <p:spPr>
          <a:xfrm>
            <a:off x="457200" y="1254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PROGETTI d’indirizzo</a:t>
            </a:r>
            <a:r>
              <a:rPr b="0" i="0" lang="en-US" sz="4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6" name="Google Shape;226;p17"/>
          <p:cNvSpPr txBox="1"/>
          <p:nvPr/>
        </p:nvSpPr>
        <p:spPr>
          <a:xfrm>
            <a:off x="244475" y="1186700"/>
            <a:ext cx="8929800" cy="26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0DC"/>
              </a:buClr>
              <a:buSzPts val="3000"/>
              <a:buChar char="●"/>
            </a:pPr>
            <a:r>
              <a:rPr b="0" i="0" lang="en-US" sz="30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Professione Geometr</a:t>
            </a:r>
            <a:r>
              <a:rPr lang="en-US" sz="3000">
                <a:solidFill>
                  <a:srgbClr val="3333CC"/>
                </a:solidFill>
              </a:rPr>
              <a:t>a (CAD + QGIS + Revit)</a:t>
            </a:r>
            <a:endParaRPr sz="3000">
              <a:solidFill>
                <a:srgbClr val="3333CC"/>
              </a:solidFill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0DC"/>
              </a:buClr>
              <a:buSzPts val="3000"/>
              <a:buChar char="●"/>
            </a:pPr>
            <a:r>
              <a:rPr b="0" i="0" lang="en-US" sz="30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Dalla scuola al </a:t>
            </a:r>
            <a:r>
              <a:rPr lang="en-US" sz="3000">
                <a:solidFill>
                  <a:srgbClr val="3333CC"/>
                </a:solidFill>
              </a:rPr>
              <a:t>lavoro</a:t>
            </a:r>
            <a:endParaRPr sz="3000">
              <a:solidFill>
                <a:srgbClr val="3333CC"/>
              </a:solidFill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3000"/>
              <a:buChar char="●"/>
            </a:pPr>
            <a:r>
              <a:rPr lang="en-US" sz="3000">
                <a:solidFill>
                  <a:srgbClr val="3333CC"/>
                </a:solidFill>
              </a:rPr>
              <a:t>STAGE</a:t>
            </a:r>
            <a:endParaRPr sz="3000">
              <a:solidFill>
                <a:srgbClr val="3333CC"/>
              </a:solidFill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0DC"/>
              </a:buClr>
              <a:buSzPts val="3000"/>
              <a:buChar char="●"/>
            </a:pPr>
            <a:r>
              <a:rPr lang="en-US" sz="3000">
                <a:solidFill>
                  <a:srgbClr val="3333CC"/>
                </a:solidFill>
              </a:rPr>
              <a:t>I</a:t>
            </a:r>
            <a:r>
              <a:rPr b="0" i="0" lang="en-US" sz="30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IPLE – Istitut</a:t>
            </a:r>
            <a:r>
              <a:rPr lang="en-US" sz="3000">
                <a:solidFill>
                  <a:srgbClr val="3333CC"/>
                </a:solidFill>
              </a:rPr>
              <a:t>o </a:t>
            </a:r>
            <a:r>
              <a:rPr b="0" i="0" lang="en-US" sz="30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Edil</a:t>
            </a:r>
            <a:r>
              <a:rPr lang="en-US" sz="3000">
                <a:solidFill>
                  <a:srgbClr val="3333CC"/>
                </a:solidFill>
              </a:rPr>
              <a:t>e</a:t>
            </a:r>
            <a:r>
              <a:rPr b="0" i="0" lang="en-US" sz="30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 Bologna</a:t>
            </a:r>
            <a:endParaRPr sz="3000">
              <a:solidFill>
                <a:srgbClr val="3333CC"/>
              </a:solidFill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00DC"/>
              </a:buClr>
              <a:buSzPts val="3000"/>
              <a:buChar char="●"/>
            </a:pPr>
            <a:r>
              <a:rPr lang="en-US" sz="3000">
                <a:solidFill>
                  <a:srgbClr val="3333CC"/>
                </a:solidFill>
              </a:rPr>
              <a:t>P</a:t>
            </a:r>
            <a:r>
              <a:rPr b="0" i="0" lang="en-US" sz="30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rogetti con la Città Metropolitana</a:t>
            </a:r>
            <a:endParaRPr b="0" i="0" sz="3000" u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25" y="4546525"/>
            <a:ext cx="3425775" cy="199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125" y="3733450"/>
            <a:ext cx="4949401" cy="307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 txBox="1"/>
          <p:nvPr/>
        </p:nvSpPr>
        <p:spPr>
          <a:xfrm>
            <a:off x="339725" y="1233405"/>
            <a:ext cx="6130800" cy="21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57187" lvl="0" marL="3365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/>
              <a:t>Corsi di recupero</a:t>
            </a:r>
            <a:endParaRPr sz="2800"/>
          </a:p>
          <a:p>
            <a:pPr indent="-357187" lvl="0" marL="3365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/>
              <a:t>Study Lab</a:t>
            </a:r>
            <a:endParaRPr sz="2800"/>
          </a:p>
          <a:p>
            <a:pPr indent="-357187" lvl="0" marL="3365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/>
              <a:t>Imparare ad imparare</a:t>
            </a:r>
            <a:endParaRPr sz="2800"/>
          </a:p>
          <a:p>
            <a:pPr indent="-357187" lvl="0" marL="3365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/>
              <a:t>Corsi in preparazione ai TOLC</a:t>
            </a:r>
            <a:endParaRPr sz="1800"/>
          </a:p>
        </p:txBody>
      </p:sp>
      <p:sp>
        <p:nvSpPr>
          <p:cNvPr id="238" name="Google Shape;238;p18"/>
          <p:cNvSpPr txBox="1"/>
          <p:nvPr/>
        </p:nvSpPr>
        <p:spPr>
          <a:xfrm>
            <a:off x="339725" y="142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b="1" i="0" lang="en-US" sz="4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1" lang="en-US" sz="4400">
                <a:solidFill>
                  <a:srgbClr val="FF0000"/>
                </a:solidFill>
              </a:rPr>
              <a:t>rogetti</a:t>
            </a:r>
            <a:r>
              <a:rPr b="1" i="0" lang="en-US" sz="4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d’istituto</a:t>
            </a:r>
            <a:r>
              <a:rPr b="0" i="0" lang="en-US" sz="4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39" name="Google Shape;2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8500" y="5213375"/>
            <a:ext cx="2622049" cy="174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50" y="3446425"/>
            <a:ext cx="5492800" cy="33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7750" y="899875"/>
            <a:ext cx="2901576" cy="2685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"/>
          <p:cNvSpPr txBox="1"/>
          <p:nvPr/>
        </p:nvSpPr>
        <p:spPr>
          <a:xfrm>
            <a:off x="457200" y="128587"/>
            <a:ext cx="8226425" cy="1433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None/>
            </a:pPr>
            <a:r>
              <a:rPr b="1" i="1" lang="en-US" sz="4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Prospettive per il futuro</a:t>
            </a:r>
            <a:r>
              <a:rPr b="1" i="1" lang="en-US" sz="5400" u="none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…</a:t>
            </a:r>
            <a:endParaRPr/>
          </a:p>
        </p:txBody>
      </p:sp>
      <p:sp>
        <p:nvSpPr>
          <p:cNvPr id="251" name="Google Shape;251;p19"/>
          <p:cNvSpPr txBox="1"/>
          <p:nvPr/>
        </p:nvSpPr>
        <p:spPr>
          <a:xfrm>
            <a:off x="457200" y="2008187"/>
            <a:ext cx="4857900" cy="45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2800"/>
              <a:buFont typeface="Arial"/>
              <a:buNone/>
            </a:pPr>
            <a:r>
              <a:rPr b="1" i="1" lang="en-US" sz="28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- Libera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ts val="2800"/>
              <a:buFont typeface="Arial"/>
              <a:buNone/>
            </a:pPr>
            <a:r>
              <a:rPr b="1" i="1" lang="en-US" sz="28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professione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t/>
            </a:r>
            <a:endParaRPr b="1" i="1" sz="2800" u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ts val="2800"/>
              <a:buFont typeface="Arial"/>
              <a:buNone/>
            </a:pPr>
            <a:r>
              <a:rPr b="1" i="1" lang="en-US" sz="28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- Lavoro presso imprese edili, uffici tecnici...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t/>
            </a:r>
            <a:endParaRPr b="1" i="1" sz="2800" u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ts val="2800"/>
              <a:buFont typeface="Arial"/>
              <a:buNone/>
            </a:pPr>
            <a:r>
              <a:rPr b="1" i="1" lang="en-US" sz="28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- Università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800" u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800" y="4770301"/>
            <a:ext cx="3726626" cy="208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9"/>
          <p:cNvPicPr preferRelativeResize="0"/>
          <p:nvPr/>
        </p:nvPicPr>
        <p:blipFill rotWithShape="1">
          <a:blip r:embed="rId4">
            <a:alphaModFix/>
          </a:blip>
          <a:srcRect b="9220" l="0" r="0" t="-9220"/>
          <a:stretch/>
        </p:blipFill>
        <p:spPr>
          <a:xfrm>
            <a:off x="4846800" y="1296800"/>
            <a:ext cx="3524100" cy="2284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/>
          <p:nvPr/>
        </p:nvSpPr>
        <p:spPr>
          <a:xfrm>
            <a:off x="0" y="0"/>
            <a:ext cx="8604300" cy="9564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2E2E2"/>
              </a:gs>
            </a:gsLst>
            <a:lin ang="5400000" scaled="0"/>
          </a:gradFill>
          <a:ln>
            <a:noFill/>
          </a:ln>
          <a:effectLst>
            <a:outerShdw blurRad="63500" dir="5400000" dist="19080">
              <a:srgbClr val="000000">
                <a:alpha val="62745"/>
              </a:srgbClr>
            </a:outerShdw>
          </a:effectLst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mo"/>
              <a:buNone/>
            </a:pPr>
            <a:r>
              <a:rPr lang="en-US" sz="2800">
                <a:solidFill>
                  <a:srgbClr val="262626"/>
                </a:solidFill>
                <a:latin typeface="Arimo"/>
                <a:ea typeface="Arimo"/>
                <a:cs typeface="Arimo"/>
                <a:sym typeface="Arimo"/>
              </a:rPr>
              <a:t>Orientamento - Formazione post-diploma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>
              <a:solidFill>
                <a:srgbClr val="26262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59" name="Google Shape;259;p20"/>
          <p:cNvSpPr txBox="1"/>
          <p:nvPr/>
        </p:nvSpPr>
        <p:spPr>
          <a:xfrm>
            <a:off x="71412" y="1162375"/>
            <a:ext cx="8532900" cy="26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800">
                <a:solidFill>
                  <a:srgbClr val="FF0000"/>
                </a:solidFill>
              </a:rPr>
              <a:t>struzione universitaria</a:t>
            </a:r>
            <a:r>
              <a:rPr lang="en-US" sz="2800"/>
              <a:t>:</a:t>
            </a:r>
            <a:endParaRPr sz="2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4064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Architettura</a:t>
            </a:r>
            <a:endParaRPr sz="2800"/>
          </a:p>
          <a:p>
            <a:pPr indent="-4064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Ingegneria Civile/Edile</a:t>
            </a:r>
            <a:endParaRPr sz="2800"/>
          </a:p>
          <a:p>
            <a:pPr indent="-4064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Scienza dei Materiali</a:t>
            </a:r>
            <a:endParaRPr sz="2800"/>
          </a:p>
          <a:p>
            <a:pPr indent="-4064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…tutte le facoltà</a:t>
            </a:r>
            <a:endParaRPr sz="2800"/>
          </a:p>
        </p:txBody>
      </p:sp>
      <p:sp>
        <p:nvSpPr>
          <p:cNvPr id="260" name="Google Shape;260;p20"/>
          <p:cNvSpPr txBox="1"/>
          <p:nvPr/>
        </p:nvSpPr>
        <p:spPr>
          <a:xfrm>
            <a:off x="35712" y="4223425"/>
            <a:ext cx="8532900" cy="21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800">
                <a:solidFill>
                  <a:srgbClr val="FF0000"/>
                </a:solidFill>
              </a:rPr>
              <a:t>struzione terziaria </a:t>
            </a:r>
            <a:r>
              <a:rPr lang="en-US" sz="2800"/>
              <a:t>(e non):</a:t>
            </a:r>
            <a:endParaRPr sz="2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Istituti Tecnici Scientifici</a:t>
            </a:r>
            <a:endParaRPr sz="2800"/>
          </a:p>
          <a:p>
            <a:pPr indent="-4064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Istruzione professionale</a:t>
            </a:r>
            <a:endParaRPr sz="2800"/>
          </a:p>
          <a:p>
            <a:pPr indent="-4064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Corsi di aggiornamento</a:t>
            </a:r>
            <a:endParaRPr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/>
          <p:nvPr/>
        </p:nvSpPr>
        <p:spPr>
          <a:xfrm>
            <a:off x="0" y="0"/>
            <a:ext cx="8604300" cy="894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2E2E2"/>
              </a:gs>
            </a:gsLst>
            <a:lin ang="5400012" scaled="0"/>
          </a:gradFill>
          <a:ln>
            <a:noFill/>
          </a:ln>
          <a:effectLst>
            <a:outerShdw blurRad="63500" dir="5400000" dist="19080">
              <a:srgbClr val="000000">
                <a:alpha val="62750"/>
              </a:srgbClr>
            </a:outerShdw>
          </a:effectLst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mo"/>
              <a:buNone/>
            </a:pPr>
            <a:r>
              <a:rPr lang="en-US" sz="2800">
                <a:solidFill>
                  <a:srgbClr val="262626"/>
                </a:solidFill>
                <a:latin typeface="Arimo"/>
                <a:ea typeface="Arimo"/>
                <a:cs typeface="Arimo"/>
                <a:sym typeface="Arimo"/>
              </a:rPr>
              <a:t>Orientamento - Ambito professionale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26262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66" name="Google Shape;266;p21"/>
          <p:cNvSpPr txBox="1"/>
          <p:nvPr/>
        </p:nvSpPr>
        <p:spPr>
          <a:xfrm>
            <a:off x="71412" y="1162375"/>
            <a:ext cx="8532900" cy="19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4A86E8"/>
                </a:solidFill>
              </a:rPr>
              <a:t>Costruzioni e </a:t>
            </a:r>
            <a:r>
              <a:rPr b="1" lang="en-US" sz="2400">
                <a:solidFill>
                  <a:srgbClr val="4A86E8"/>
                </a:solidFill>
              </a:rPr>
              <a:t>lavori pubblici</a:t>
            </a:r>
            <a:r>
              <a:rPr lang="en-US" sz="2400"/>
              <a:t>: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Cantieri stradali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Capo cantiere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Urbanistica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67" name="Google Shape;267;p21"/>
          <p:cNvSpPr txBox="1"/>
          <p:nvPr/>
        </p:nvSpPr>
        <p:spPr>
          <a:xfrm>
            <a:off x="125850" y="3002500"/>
            <a:ext cx="84240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4A86E8"/>
                </a:solidFill>
              </a:rPr>
              <a:t>Progettazione</a:t>
            </a:r>
            <a:r>
              <a:rPr lang="en-US" sz="2400"/>
              <a:t>: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disegno al CAD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progettazione di edifici (antisismici)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design di interni</a:t>
            </a:r>
            <a:endParaRPr sz="2400"/>
          </a:p>
        </p:txBody>
      </p:sp>
      <p:sp>
        <p:nvSpPr>
          <p:cNvPr id="268" name="Google Shape;268;p21"/>
          <p:cNvSpPr txBox="1"/>
          <p:nvPr/>
        </p:nvSpPr>
        <p:spPr>
          <a:xfrm>
            <a:off x="278250" y="4880475"/>
            <a:ext cx="84240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4A86E8"/>
                </a:solidFill>
              </a:rPr>
              <a:t>Energia e Risorse alternative</a:t>
            </a:r>
            <a:r>
              <a:rPr lang="en-US" sz="2400"/>
              <a:t>: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Certificazioni energetiche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Termotecnico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Utilità (distributori di luce e gas)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/>
          <p:nvPr/>
        </p:nvSpPr>
        <p:spPr>
          <a:xfrm>
            <a:off x="0" y="20637"/>
            <a:ext cx="8604300" cy="14184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2E2E2"/>
              </a:gs>
            </a:gsLst>
            <a:lin ang="5400000" scaled="0"/>
          </a:gradFill>
          <a:ln>
            <a:noFill/>
          </a:ln>
          <a:effectLst>
            <a:outerShdw blurRad="63500" dir="5400000" dist="19080">
              <a:srgbClr val="000000">
                <a:alpha val="62745"/>
              </a:srgbClr>
            </a:outerShdw>
          </a:effectLst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ISTITUTO TECNICO </a:t>
            </a:r>
            <a:endParaRPr b="0" i="0" sz="2400" u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COSTRUZIONI AMBIENTE E TERRITORIO</a:t>
            </a:r>
            <a:br>
              <a:rPr b="0" i="0" lang="en-US" sz="2400" u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48" name="Google Shape;48;p4"/>
          <p:cNvSpPr txBox="1"/>
          <p:nvPr/>
        </p:nvSpPr>
        <p:spPr>
          <a:xfrm>
            <a:off x="59325" y="3345412"/>
            <a:ext cx="7829400" cy="30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1" marL="2714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mo"/>
              <a:buNone/>
            </a:pPr>
            <a:r>
              <a:rPr b="1" i="0" lang="en-US" sz="2400" u="none" cap="none" strike="noStrik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rPr>
              <a:t>Competenze Specifiche</a:t>
            </a:r>
            <a:endParaRPr sz="1800"/>
          </a:p>
          <a:p>
            <a:pPr indent="0" lvl="1" marL="27146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mo"/>
              <a:buNone/>
            </a:pPr>
            <a:r>
              <a:rPr b="1" i="0" lang="en-US" sz="2000" u="none" cap="none" strike="noStrik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rPr>
              <a:t> 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mo"/>
              <a:buChar char="-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capacità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grafico-progettuali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mo"/>
              <a:buChar char="-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conoscenze inerenti:</a:t>
            </a:r>
            <a:endParaRPr/>
          </a:p>
          <a:p>
            <a:pPr indent="-820737" lvl="0" marL="11652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mo"/>
              <a:buNone/>
            </a:pPr>
            <a:r>
              <a:rPr b="0" i="0" lang="en-US" sz="2000" u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	- l’organizzazione e la gestione del territorio </a:t>
            </a:r>
            <a:endParaRPr/>
          </a:p>
          <a:p>
            <a:pPr indent="-820737" lvl="0" marL="116522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mo"/>
              <a:buNone/>
            </a:pPr>
            <a:r>
              <a:rPr b="0" i="0" lang="en-US" sz="2000" u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	- la tutela dell'ambiente</a:t>
            </a:r>
            <a:endParaRPr b="0" i="0" sz="2000" u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  - gestione del cantiere e di un progetto edile</a:t>
            </a:r>
            <a:endParaRPr sz="2000"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latin typeface="Arimo"/>
                <a:ea typeface="Arimo"/>
                <a:cs typeface="Arimo"/>
                <a:sym typeface="Arimo"/>
              </a:rPr>
              <a:t>  - progettazione architettonica e strutturale</a:t>
            </a:r>
            <a:endParaRPr sz="20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9" name="Google Shape;49;p4"/>
          <p:cNvSpPr txBox="1"/>
          <p:nvPr/>
        </p:nvSpPr>
        <p:spPr>
          <a:xfrm>
            <a:off x="255578" y="1697025"/>
            <a:ext cx="4819800" cy="7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b="1" i="0" lang="en-US" sz="1800" u="sng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rPr>
              <a:t>Costruzioni Ambiente e Territorio</a:t>
            </a:r>
            <a:r>
              <a:rPr b="0" i="0" lang="en-US" sz="1800" u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rPr>
              <a:t> 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b="1" i="0" lang="en-US" sz="1800" u="sng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rPr>
              <a:t>Tecnologie del Legno nelle Costruzioni</a:t>
            </a:r>
            <a:r>
              <a:rPr b="0" i="0" lang="en-US" sz="2400" u="none">
                <a:solidFill>
                  <a:srgbClr val="3F3F3F"/>
                </a:solidFill>
                <a:latin typeface="Arimo"/>
                <a:ea typeface="Arimo"/>
                <a:cs typeface="Arimo"/>
                <a:sym typeface="Arimo"/>
              </a:rPr>
              <a:t> </a:t>
            </a:r>
            <a:endParaRPr/>
          </a:p>
        </p:txBody>
      </p:sp>
      <p:pic>
        <p:nvPicPr>
          <p:cNvPr id="50" name="Google Shape;5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8750" y="2742825"/>
            <a:ext cx="3817975" cy="20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 txBox="1"/>
          <p:nvPr/>
        </p:nvSpPr>
        <p:spPr>
          <a:xfrm>
            <a:off x="0" y="0"/>
            <a:ext cx="8604300" cy="894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2E2E2"/>
              </a:gs>
            </a:gsLst>
            <a:lin ang="5400012" scaled="0"/>
          </a:gradFill>
          <a:ln>
            <a:noFill/>
          </a:ln>
          <a:effectLst>
            <a:outerShdw blurRad="63500" dir="5400000" dist="19080">
              <a:srgbClr val="000000">
                <a:alpha val="62750"/>
              </a:srgbClr>
            </a:outerShdw>
          </a:effectLst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mo"/>
              <a:buNone/>
            </a:pPr>
            <a:r>
              <a:rPr lang="en-US" sz="2800">
                <a:solidFill>
                  <a:srgbClr val="262626"/>
                </a:solidFill>
                <a:latin typeface="Arimo"/>
                <a:ea typeface="Arimo"/>
                <a:cs typeface="Arimo"/>
                <a:sym typeface="Arimo"/>
              </a:rPr>
              <a:t>Orientamento - Ambito professionale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26262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35712" y="3175563"/>
            <a:ext cx="85329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600">
                <a:solidFill>
                  <a:srgbClr val="4A86E8"/>
                </a:solidFill>
              </a:rPr>
              <a:t>Settore immobiliare</a:t>
            </a:r>
            <a:r>
              <a:rPr lang="en-US" sz="2600"/>
              <a:t>:</a:t>
            </a:r>
            <a:endParaRPr sz="26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Agente immobiliare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Amministratore condominiale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Settori specifici di estimo (terreni, aste)</a:t>
            </a:r>
            <a:endParaRPr sz="2400"/>
          </a:p>
        </p:txBody>
      </p:sp>
      <p:sp>
        <p:nvSpPr>
          <p:cNvPr id="275" name="Google Shape;275;p22"/>
          <p:cNvSpPr txBox="1"/>
          <p:nvPr/>
        </p:nvSpPr>
        <p:spPr>
          <a:xfrm>
            <a:off x="180300" y="5163925"/>
            <a:ext cx="8424000" cy="12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600">
                <a:solidFill>
                  <a:srgbClr val="4A86E8"/>
                </a:solidFill>
              </a:rPr>
              <a:t>Sicurezza e non solo</a:t>
            </a:r>
            <a:r>
              <a:rPr lang="en-US" sz="2600"/>
              <a:t>: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>
                <a:solidFill>
                  <a:schemeClr val="dk1"/>
                </a:solidFill>
              </a:rPr>
              <a:t>Sicurezza nel cantiere e sul posto di lavoro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Progettazione infissi, isolamento termico</a:t>
            </a:r>
            <a:endParaRPr sz="2400"/>
          </a:p>
        </p:txBody>
      </p:sp>
      <p:sp>
        <p:nvSpPr>
          <p:cNvPr id="276" name="Google Shape;276;p22"/>
          <p:cNvSpPr txBox="1"/>
          <p:nvPr/>
        </p:nvSpPr>
        <p:spPr>
          <a:xfrm>
            <a:off x="125862" y="1187214"/>
            <a:ext cx="85329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600">
                <a:solidFill>
                  <a:srgbClr val="4A86E8"/>
                </a:solidFill>
              </a:rPr>
              <a:t>Professione Geometra</a:t>
            </a:r>
            <a:r>
              <a:rPr lang="en-US" sz="2600"/>
              <a:t>:</a:t>
            </a:r>
            <a:endParaRPr sz="26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Studio tecnico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Uffici tecnici comunali</a:t>
            </a:r>
            <a:endParaRPr sz="2400"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-US" sz="2400"/>
              <a:t>Consulenze tecniche specifiche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testo&#10;&#10;Descrizione generata automaticamente" id="283" name="Google Shape;28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0600" y="2754475"/>
            <a:ext cx="4702800" cy="337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3"/>
          <p:cNvSpPr txBox="1"/>
          <p:nvPr/>
        </p:nvSpPr>
        <p:spPr>
          <a:xfrm>
            <a:off x="1500150" y="619125"/>
            <a:ext cx="6143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Grazie!</a:t>
            </a:r>
            <a:endParaRPr sz="96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5" y="-20625"/>
            <a:ext cx="3950800" cy="26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5"/>
          <p:cNvSpPr txBox="1"/>
          <p:nvPr/>
        </p:nvSpPr>
        <p:spPr>
          <a:xfrm>
            <a:off x="431800" y="2774950"/>
            <a:ext cx="8172450" cy="1201737"/>
          </a:xfrm>
          <a:prstGeom prst="rect">
            <a:avLst/>
          </a:prstGeom>
          <a:gradFill>
            <a:gsLst>
              <a:gs pos="0">
                <a:srgbClr val="DBF3E9"/>
              </a:gs>
              <a:gs pos="100000">
                <a:srgbClr val="C7EDDD"/>
              </a:gs>
            </a:gsLst>
            <a:lin ang="5400000" scaled="0"/>
          </a:gradFill>
          <a:ln cap="flat" cmpd="sng" w="9525">
            <a:solidFill>
              <a:srgbClr val="AAE2C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BIENNIO 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TECNOLOGIE E TECNICHE DI RAPPRESENTAZIONE GRAFICA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SCIENZE E TECNOLOGIE APPLICATE (dal 2°anno)</a:t>
            </a:r>
            <a:endParaRPr/>
          </a:p>
        </p:txBody>
      </p:sp>
      <p:sp>
        <p:nvSpPr>
          <p:cNvPr id="61" name="Google Shape;61;p5"/>
          <p:cNvSpPr txBox="1"/>
          <p:nvPr/>
        </p:nvSpPr>
        <p:spPr>
          <a:xfrm>
            <a:off x="431800" y="4149725"/>
            <a:ext cx="8172450" cy="245268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2E2E2"/>
              </a:gs>
            </a:gsLst>
            <a:lin ang="5400000" scaled="0"/>
          </a:gradFill>
          <a:ln>
            <a:noFill/>
          </a:ln>
          <a:effectLst>
            <a:outerShdw blurRad="63500" dir="5400000" dist="19080">
              <a:srgbClr val="000000">
                <a:alpha val="62745"/>
              </a:srgbClr>
            </a:outerShdw>
          </a:effectLst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TRIENNIO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PROGETTAZIONE, COSTRUZIONI e IMPIANTI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TECNOLOGIA del LEGNO nelle COSTRUZIONI 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TOPOGRAFIA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GESTIONE del CANTIERE e SICUREZZA nell’AMBIENTE di LAVORO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GEOPEDOLOGIA, ECONOMIA ed ESTIMO</a:t>
            </a:r>
            <a:endParaRPr/>
          </a:p>
        </p:txBody>
      </p:sp>
      <p:sp>
        <p:nvSpPr>
          <p:cNvPr id="62" name="Google Shape;62;p5"/>
          <p:cNvSpPr txBox="1"/>
          <p:nvPr/>
        </p:nvSpPr>
        <p:spPr>
          <a:xfrm>
            <a:off x="2771775" y="115887"/>
            <a:ext cx="5754687" cy="620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AREA TECNICO-PROGETTUALE</a:t>
            </a:r>
            <a:endParaRPr/>
          </a:p>
        </p:txBody>
      </p:sp>
      <p:pic>
        <p:nvPicPr>
          <p:cNvPr id="63" name="Google Shape;6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9298" y="622825"/>
            <a:ext cx="2648024" cy="210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362" y="3529012"/>
            <a:ext cx="3360737" cy="29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6"/>
          <p:cNvPicPr preferRelativeResize="0"/>
          <p:nvPr/>
        </p:nvPicPr>
        <p:blipFill rotWithShape="1">
          <a:blip r:embed="rId4">
            <a:alphaModFix amt="73000"/>
          </a:blip>
          <a:srcRect b="0" l="0" r="0" t="0"/>
          <a:stretch/>
        </p:blipFill>
        <p:spPr>
          <a:xfrm>
            <a:off x="3959225" y="3348037"/>
            <a:ext cx="4679950" cy="313848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"/>
          <p:cNvSpPr txBox="1"/>
          <p:nvPr/>
        </p:nvSpPr>
        <p:spPr>
          <a:xfrm>
            <a:off x="388937" y="819150"/>
            <a:ext cx="8856662" cy="27368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1787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DB9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2D2DB9"/>
                </a:solidFill>
                <a:latin typeface="Arial"/>
                <a:ea typeface="Arial"/>
                <a:cs typeface="Arial"/>
                <a:sym typeface="Arial"/>
              </a:rPr>
              <a:t>Biennio TECNOLOGIE E TECNICHE DI RAPPRESENTAZIONE GRAFICA</a:t>
            </a:r>
            <a:endParaRPr/>
          </a:p>
          <a:p>
            <a:pPr indent="-331787" lvl="0" marL="34131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946A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32946A"/>
                </a:solidFill>
                <a:latin typeface="Arial"/>
                <a:ea typeface="Arial"/>
                <a:cs typeface="Arial"/>
                <a:sym typeface="Arial"/>
              </a:rPr>
              <a:t>DAL DISEGNO AL PROGETTO</a:t>
            </a:r>
            <a:endParaRPr/>
          </a:p>
          <a:p>
            <a:pPr indent="-331787" lvl="0" marL="34131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rgbClr val="329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1787" lvl="0" marL="34131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PRIMO ANNO</a:t>
            </a:r>
            <a:endParaRPr/>
          </a:p>
          <a:p>
            <a:pPr indent="-334962" lvl="1" marL="7302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2D2DB9"/>
                </a:solidFill>
                <a:latin typeface="Arial"/>
                <a:ea typeface="Arial"/>
                <a:cs typeface="Arial"/>
                <a:sym typeface="Arial"/>
              </a:rPr>
              <a:t>DALLA COSTRUZIONE GEOMETRICA DI FIGURE PIANE ALLA RAPPRESENTAZIONE DI SOLIDI GEOMETRICI tramite programmi CAD</a:t>
            </a:r>
            <a:endParaRPr/>
          </a:p>
          <a:p>
            <a:pPr indent="-228600" lvl="2" marL="1143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b="1" i="0" lang="en-US" sz="1600" u="none" cap="none" strike="noStrike">
                <a:solidFill>
                  <a:srgbClr val="2D2DB9"/>
                </a:solidFill>
                <a:latin typeface="Arial"/>
                <a:ea typeface="Arial"/>
                <a:cs typeface="Arial"/>
                <a:sym typeface="Arial"/>
              </a:rPr>
              <a:t>DISEGNI BIDIMENSIONALI</a:t>
            </a:r>
            <a:endParaRPr/>
          </a:p>
          <a:p>
            <a:pPr indent="-228600" lvl="2" marL="1143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b="1" i="0" lang="en-US" sz="1600" u="none" cap="none" strike="noStrike">
                <a:solidFill>
                  <a:srgbClr val="2D2DB9"/>
                </a:solidFill>
                <a:latin typeface="Arial"/>
                <a:ea typeface="Arial"/>
                <a:cs typeface="Arial"/>
                <a:sym typeface="Arial"/>
              </a:rPr>
              <a:t>DISEGNI TRIDIMENSIONALI </a:t>
            </a:r>
            <a:endParaRPr/>
          </a:p>
        </p:txBody>
      </p:sp>
      <p:sp>
        <p:nvSpPr>
          <p:cNvPr id="75" name="Google Shape;75;p6"/>
          <p:cNvSpPr txBox="1"/>
          <p:nvPr/>
        </p:nvSpPr>
        <p:spPr>
          <a:xfrm>
            <a:off x="2978737" y="3494237"/>
            <a:ext cx="6034200" cy="2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1787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SECONDO ANNO</a:t>
            </a:r>
            <a:endParaRPr/>
          </a:p>
          <a:p>
            <a:pPr indent="-346075" lvl="2" marL="3333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2D2DB9"/>
                </a:solidFill>
                <a:latin typeface="Arial"/>
                <a:ea typeface="Arial"/>
                <a:cs typeface="Arial"/>
                <a:sym typeface="Arial"/>
              </a:rPr>
              <a:t>ASSONOMETRIE E PROSPETTIVE</a:t>
            </a:r>
            <a:endParaRPr sz="1600"/>
          </a:p>
          <a:p>
            <a:pPr indent="-331787" lvl="0" marL="34131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>
                <a:solidFill>
                  <a:srgbClr val="2D2DB9"/>
                </a:solidFill>
                <a:latin typeface="Arial"/>
                <a:ea typeface="Arial"/>
                <a:cs typeface="Arial"/>
                <a:sym typeface="Arial"/>
              </a:rPr>
              <a:t>LA PROSPETTIVA E LA RAPPRESENTAZIONE VIRTUALE tramite programmi CAD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rgbClr val="2D2D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"/>
          <p:cNvSpPr txBox="1"/>
          <p:nvPr/>
        </p:nvSpPr>
        <p:spPr>
          <a:xfrm>
            <a:off x="461962" y="31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BIENNIO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76"/>
            <a:ext cx="8647825" cy="464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6475" y="1094625"/>
            <a:ext cx="7772400" cy="10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937" y="4292600"/>
            <a:ext cx="4867275" cy="263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9350" y="4619725"/>
            <a:ext cx="3788475" cy="210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2209" y="3212525"/>
            <a:ext cx="2327141" cy="36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4825" y="76200"/>
            <a:ext cx="3684526" cy="33927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8"/>
          <p:cNvSpPr txBox="1"/>
          <p:nvPr/>
        </p:nvSpPr>
        <p:spPr>
          <a:xfrm>
            <a:off x="291800" y="1120025"/>
            <a:ext cx="8229600" cy="14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1787" lvl="0" marL="34131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i="0" lang="en-US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</a:t>
            </a:r>
            <a:r>
              <a:rPr b="1" lang="en-US" sz="2400">
                <a:solidFill>
                  <a:srgbClr val="FF0000"/>
                </a:solidFill>
              </a:rPr>
              <a:t>RZO</a:t>
            </a:r>
            <a:r>
              <a:rPr b="1" i="0" lang="en-US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ANNO</a:t>
            </a:r>
            <a:r>
              <a:rPr b="1" i="0" lang="en-US" sz="2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31787" lvl="0" marL="3413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CC"/>
              </a:buClr>
              <a:buSzPts val="2000"/>
              <a:buFont typeface="Arial"/>
              <a:buNone/>
            </a:pPr>
            <a:r>
              <a:rPr b="1" i="0" lang="en-US" sz="17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- PROGETTAZIONE: </a:t>
            </a:r>
            <a:r>
              <a:rPr b="1" lang="en-US" sz="1700">
                <a:solidFill>
                  <a:schemeClr val="accent2"/>
                </a:solidFill>
              </a:rPr>
              <a:t>PROGETTO DI CASA UNIFAMILIARE</a:t>
            </a:r>
            <a:endParaRPr b="1" sz="1700">
              <a:solidFill>
                <a:schemeClr val="accent2"/>
              </a:solidFill>
            </a:endParaRPr>
          </a:p>
          <a:p>
            <a:pPr indent="-331787" lvl="0" marL="3413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CC"/>
              </a:buClr>
              <a:buSzPts val="2000"/>
              <a:buFont typeface="Arial"/>
              <a:buNone/>
            </a:pPr>
            <a:r>
              <a:rPr b="1" i="0" lang="en-US" sz="17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- COSTRUZIONI</a:t>
            </a:r>
            <a:r>
              <a:rPr b="1" lang="en-US" sz="1700">
                <a:solidFill>
                  <a:srgbClr val="3333CC"/>
                </a:solidFill>
              </a:rPr>
              <a:t>: Statica ed Equilibrio dei corpi vincolati</a:t>
            </a:r>
            <a:endParaRPr sz="1700"/>
          </a:p>
          <a:p>
            <a:pPr indent="-331787" lvl="0" marL="3413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CC"/>
              </a:buClr>
              <a:buSzPts val="2000"/>
              <a:buFont typeface="Arial"/>
              <a:buNone/>
            </a:pPr>
            <a:r>
              <a:rPr b="1" i="0" lang="en-US" sz="17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- IMPIANTI : M</a:t>
            </a:r>
            <a:r>
              <a:rPr b="1" lang="en-US" sz="1700">
                <a:solidFill>
                  <a:srgbClr val="3333CC"/>
                </a:solidFill>
              </a:rPr>
              <a:t>ateriali e componenti edilizi</a:t>
            </a:r>
            <a:endParaRPr sz="17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t/>
            </a:r>
            <a:endParaRPr b="1" sz="6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i="0" lang="en-US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QUARTO ANNO</a:t>
            </a:r>
            <a:endParaRPr sz="1000"/>
          </a:p>
          <a:p>
            <a:pPr indent="-331787" lvl="0" marL="3413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2D2DB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7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PROGETTAZIONE</a:t>
            </a:r>
            <a:endParaRPr sz="1700"/>
          </a:p>
          <a:p>
            <a:pPr indent="-268287" lvl="1" marL="73183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–"/>
            </a:pPr>
            <a:r>
              <a:rPr b="1" i="0" lang="en-US" sz="1700" u="none" cap="none" strike="noStrik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PROGETTO DI </a:t>
            </a:r>
            <a:r>
              <a:rPr b="1" lang="en-US" sz="1700">
                <a:solidFill>
                  <a:srgbClr val="3333CC"/>
                </a:solidFill>
              </a:rPr>
              <a:t>EDIFICIO CONDOMINIALE</a:t>
            </a:r>
            <a:r>
              <a:rPr b="1" i="0" lang="en-US" sz="1700" u="none" cap="none" strike="noStrik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8"/>
          <p:cNvSpPr txBox="1"/>
          <p:nvPr/>
        </p:nvSpPr>
        <p:spPr>
          <a:xfrm>
            <a:off x="291800" y="3723325"/>
            <a:ext cx="6741900" cy="27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1787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i="0" lang="en-US" sz="24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QUINTO ANNO</a:t>
            </a:r>
            <a:endParaRPr sz="1000"/>
          </a:p>
          <a:p>
            <a:pPr indent="-312737" lvl="0" marL="34131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ELEMENTI DI URBANISTICA </a:t>
            </a:r>
            <a:endParaRPr sz="1700"/>
          </a:p>
          <a:p>
            <a:pPr indent="-268287" lvl="1" marL="73183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–"/>
            </a:pPr>
            <a:r>
              <a:rPr b="1" i="0" lang="en-US" sz="1700" u="none" cap="none" strike="noStrik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dalla normativa agli strumenti della pianificazione urbanistica </a:t>
            </a:r>
            <a:endParaRPr sz="1700"/>
          </a:p>
          <a:p>
            <a:pPr indent="-312737" lvl="0" marL="34131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ANALISI DI EDILIZIA RESIDENZIALE E PUBBLICA </a:t>
            </a:r>
            <a:endParaRPr sz="1700"/>
          </a:p>
          <a:p>
            <a:pPr indent="-268287" lvl="1" marL="73183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–"/>
            </a:pPr>
            <a:r>
              <a:rPr b="1" i="0" lang="en-US" sz="1700" u="none" cap="none" strike="noStrik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esempi di progettazione ed applicazione delle normative tecniche (Prevenzione degli infortuni, le barriere architettoniche, costruzioni in zone sismiche)</a:t>
            </a:r>
            <a:endParaRPr b="1" i="0" sz="1700" u="none" cap="none" strike="noStrik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2737" lvl="0" marL="341312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b="1" lang="en-US" sz="1700">
                <a:solidFill>
                  <a:schemeClr val="accent2"/>
                </a:solidFill>
              </a:rPr>
              <a:t>STORIA dell’ARCHITETTURA Contemporanea</a:t>
            </a:r>
            <a:endParaRPr b="1" i="0" sz="1700" u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8"/>
          <p:cNvSpPr txBox="1"/>
          <p:nvPr/>
        </p:nvSpPr>
        <p:spPr>
          <a:xfrm>
            <a:off x="457200" y="40425"/>
            <a:ext cx="82296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1787" lvl="0" marL="34131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lang="en-US" sz="2800" u="sng">
                <a:solidFill>
                  <a:schemeClr val="accent1"/>
                </a:solidFill>
              </a:rPr>
              <a:t>PROGETTAZIONE-COSTRUZIONI-IMPIANTI</a:t>
            </a:r>
            <a:endParaRPr b="1" i="0" sz="1800" u="sng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4875" y="388937"/>
            <a:ext cx="2654300" cy="646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875" y="5232400"/>
            <a:ext cx="487362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84875" y="0"/>
            <a:ext cx="2474912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9"/>
          <p:cNvSpPr txBox="1"/>
          <p:nvPr/>
        </p:nvSpPr>
        <p:spPr>
          <a:xfrm>
            <a:off x="360362" y="800100"/>
            <a:ext cx="8027987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PROGETTAZIONE - COSTRUZIONI - IMPIANTI</a:t>
            </a:r>
            <a:endParaRPr/>
          </a:p>
        </p:txBody>
      </p:sp>
      <p:sp>
        <p:nvSpPr>
          <p:cNvPr id="114" name="Google Shape;114;p9"/>
          <p:cNvSpPr txBox="1"/>
          <p:nvPr/>
        </p:nvSpPr>
        <p:spPr>
          <a:xfrm>
            <a:off x="576262" y="1089025"/>
            <a:ext cx="7740650" cy="494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333CC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TERZO ANNO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EQUILIBRIO STATICO E CRITERI DI RESISTENZA DEI MATERIALI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333CC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QUARTO ANNO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MODELLO STRUTTURALE E METODI DI CALCOLO SUI MATERIALI  (Legno – Acciaio – Muratura - C.A.)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333CC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QUINTO ANNO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ANALISI DI CALCOLO (le fondazioni,</a:t>
            </a:r>
            <a:r>
              <a:rPr b="0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 muri di sostegno, elementi strutturali)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1" i="0" lang="en-US" sz="180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DAL PROGETTO AL CANTIERE (progetto architettonico, progetto strutturale, relazione di calcolo)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6825"/>
            <a:ext cx="8604251" cy="38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062" y="244037"/>
            <a:ext cx="7272337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042300"/>
            <a:ext cx="2149174" cy="286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8049" y="4042300"/>
            <a:ext cx="1872187" cy="261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1574" y="4527525"/>
            <a:ext cx="4124073" cy="233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"/>
          <p:cNvSpPr txBox="1"/>
          <p:nvPr/>
        </p:nvSpPr>
        <p:spPr>
          <a:xfrm>
            <a:off x="107950" y="1454150"/>
            <a:ext cx="244792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Estimo generale</a:t>
            </a:r>
            <a:endParaRPr/>
          </a:p>
        </p:txBody>
      </p:sp>
      <p:sp>
        <p:nvSpPr>
          <p:cNvPr id="135" name="Google Shape;135;p11"/>
          <p:cNvSpPr txBox="1"/>
          <p:nvPr/>
        </p:nvSpPr>
        <p:spPr>
          <a:xfrm>
            <a:off x="6019800" y="1454150"/>
            <a:ext cx="244792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Estimo legale</a:t>
            </a:r>
            <a:endParaRPr/>
          </a:p>
        </p:txBody>
      </p:sp>
      <p:sp>
        <p:nvSpPr>
          <p:cNvPr id="136" name="Google Shape;136;p11"/>
          <p:cNvSpPr txBox="1"/>
          <p:nvPr/>
        </p:nvSpPr>
        <p:spPr>
          <a:xfrm>
            <a:off x="3048000" y="1455737"/>
            <a:ext cx="244792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Estimo Civile</a:t>
            </a:r>
            <a:endParaRPr/>
          </a:p>
        </p:txBody>
      </p:sp>
      <p:sp>
        <p:nvSpPr>
          <p:cNvPr id="137" name="Google Shape;137;p11"/>
          <p:cNvSpPr txBox="1"/>
          <p:nvPr/>
        </p:nvSpPr>
        <p:spPr>
          <a:xfrm>
            <a:off x="1652587" y="3970337"/>
            <a:ext cx="24480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Estimo Catastale</a:t>
            </a:r>
            <a:endParaRPr/>
          </a:p>
        </p:txBody>
      </p:sp>
      <p:sp>
        <p:nvSpPr>
          <p:cNvPr id="138" name="Google Shape;138;p11"/>
          <p:cNvSpPr txBox="1"/>
          <p:nvPr/>
        </p:nvSpPr>
        <p:spPr>
          <a:xfrm>
            <a:off x="4949825" y="3970337"/>
            <a:ext cx="2449512" cy="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Estimo Ambientale</a:t>
            </a:r>
            <a:endParaRPr/>
          </a:p>
        </p:txBody>
      </p:sp>
      <p:sp>
        <p:nvSpPr>
          <p:cNvPr id="139" name="Google Shape;139;p11"/>
          <p:cNvSpPr txBox="1"/>
          <p:nvPr/>
        </p:nvSpPr>
        <p:spPr>
          <a:xfrm>
            <a:off x="53975" y="115887"/>
            <a:ext cx="8229600" cy="1344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DC"/>
              </a:buClr>
              <a:buSzPts val="3200"/>
              <a:buFont typeface="Arial Black"/>
              <a:buNone/>
            </a:pPr>
            <a:r>
              <a:rPr b="1" lang="en-US" sz="3200">
                <a:solidFill>
                  <a:srgbClr val="2323DC"/>
                </a:solidFill>
                <a:highlight>
                  <a:srgbClr val="FFFF00"/>
                </a:highlight>
                <a:latin typeface="Arial Black"/>
                <a:ea typeface="Arial Black"/>
                <a:cs typeface="Arial Black"/>
                <a:sym typeface="Arial Black"/>
              </a:rPr>
              <a:t>Geopedoogia, economia ed estimo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40" name="Google Shape;14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700" y="2066925"/>
            <a:ext cx="2768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8500" y="2066925"/>
            <a:ext cx="29083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2450" y="4870437"/>
            <a:ext cx="2755900" cy="194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92625" y="4876800"/>
            <a:ext cx="3365500" cy="194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82900" y="2066925"/>
            <a:ext cx="2798762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