
<file path=[Content_Types].xml><?xml version="1.0" encoding="utf-8"?>
<Types xmlns="http://schemas.openxmlformats.org/package/2006/content-types">
  <Default Extension="aac" ContentType="audio/aac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9" r:id="rId5"/>
    <p:sldId id="258" r:id="rId6"/>
    <p:sldId id="261" r:id="rId7"/>
    <p:sldId id="262" r:id="rId8"/>
    <p:sldId id="263" r:id="rId9"/>
    <p:sldId id="266" r:id="rId10"/>
    <p:sldId id="26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9D5ED1-E7E9-46D5-9B64-AC5959F9F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A09F2-BF35-4407-95C3-CD5C70428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D02EE6-567B-42E6-A3F4-C90546B1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ADC4A8-EA77-4E6C-A0A3-A9948B47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EFC4E-65C6-466D-A990-7486E4FE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65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2EFDFA-A2D7-436A-8BE9-CF4796A6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C4EFDD-9BB9-4F8B-9D5B-19036ADBB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D408FF-8649-4C50-AF28-78EEE8FA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008B04-ACFF-4980-A34B-C521E2608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CDDA23-662B-40B5-884B-7A18E29F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1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34BD6E-D7BC-439F-B34D-B02344379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6E06E0-03B3-4655-B35C-B49E785BC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47E04-2708-4847-8A6A-3265F2D8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F8C671-66F7-4A1A-94F1-F85963F2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FC7F4-D4E7-4772-BAA8-A569C8E6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22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3BE7F-CED4-4D90-8DD7-8737C2A6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81B520-8B20-4525-B9EA-C4C33B381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19702C-4886-432F-A4F7-3D5DCDB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80559F-070E-4416-8C99-4BA6F1EE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6AA05-03DB-4366-ACB3-EBFED59A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45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4F929-2844-4C9C-BCE4-384801C2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B970FB-CB93-4195-863A-916EDE477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A4801C-4248-40AF-B779-FAA80F64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EB29B-4DCC-4481-B56D-7CAE96E2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5817B0-28A1-4AD2-9EC8-0835DB06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179A3-58F0-400D-9B6E-51653898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93C016-FB13-489E-A13A-F8206933D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580DB4-9E46-4EE3-9B4C-05C419017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A738A2-EE78-4AA4-A046-6EBFD010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009720-DAA0-43DB-9761-61BC5100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100456-AABD-4E08-A876-24F69DF9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91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EDDD6-ED6D-42A7-A86A-A358A641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BBABD9-F75F-4EF3-9DB3-C87CBF45F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BA3C09-E97B-4045-8695-98B11B1F8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E19EB6-983A-4F2B-933A-A20BEBBCB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37D919-7DB2-4550-8A1C-04332D966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0160F8-8D15-49ED-B194-5CEC0504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BC1A226-E88D-470B-9155-4365BEE0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7A0706-F169-4A47-969E-79C83AF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55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F15E3-BBEF-48DE-B5AC-62B91325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27790A-4D3E-495F-9653-CF93D52C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837679-5F59-4A84-B056-B55EDE09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8AFC9F-5AAE-4BAF-B7EC-8509C409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1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E36042-623F-47E8-B37A-C6480D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7871E4-2E03-4DAA-8DBB-FC863B35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8CBA9B-17BB-442F-9456-C078EAC5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21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0F144-7A03-4FBC-BEFB-FE56282B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474149-D10D-4CEB-9BDF-214E84D8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3FCF4D-70E2-4D55-AD1A-244F91F37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202A63-AC26-497C-9BA3-C159EEDD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DB1EAA-8B6C-46A8-8D74-2ECE7AF2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BF036B-82FB-4996-BAAA-F24ED2F5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6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86942D-E99A-451B-B628-DF1F3386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4F5ECA8-1171-4766-B1ED-8E785F87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86CE69-42ED-4C89-A173-DA57CE36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616468-AF13-4576-80DB-5D65E27D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200CA4-2D90-4DD8-83FF-B17DC749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ABF239-46FC-4F6A-A7E9-86EC1346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06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8E9D8E-EE91-4D42-B429-8E1FE964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35267E-7941-4E79-B60F-E53582668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38D80C-4749-4578-B141-A2B3E3F58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CE959-5F71-4C55-B86A-28B9A586432B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EB626F-35BA-4E89-AFA5-AABF83766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484359-081C-479D-99FD-7953FEE31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AD168-E6AD-48BC-BA68-60A2F415E2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53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aac"/><Relationship Id="rId7" Type="http://schemas.openxmlformats.org/officeDocument/2006/relationships/image" Target="../media/image3.jpeg"/><Relationship Id="rId2" Type="http://schemas.microsoft.com/office/2007/relationships/media" Target="../media/media1.aac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hyperlink" Target="https://meet.google.com/fph-pxhn-tgw?hs=122&amp;authuser=0" TargetMode="Externa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41C1F5F-1C80-48A6-855E-B93EB14FA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65" y="106144"/>
            <a:ext cx="8785830" cy="28329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15C756-4ADF-4E9A-B9F1-54C42A6DE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5" y="3158473"/>
            <a:ext cx="8678268" cy="200855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AA3F891C-A2BD-4EAF-808A-DAE65C91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914174"/>
            <a:ext cx="6248400" cy="125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100" b="1" i="0" u="none" strike="noStrike" cap="none" normalizeH="0" baseline="0" dirty="0">
                <a:ln>
                  <a:noFill/>
                </a:ln>
                <a:solidFill>
                  <a:srgbClr val="E60041"/>
                </a:solidFill>
                <a:effectLst/>
                <a:latin typeface="MyriadPro-Bold" charset="0"/>
              </a:rPr>
              <a:t>14 dicembre 2020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it-IT" altLang="it-IT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yriadPro-Regular" charset="0"/>
              </a:rPr>
              <a:t>ISTITUTO DI ISTRUZIONE SUPERIORE J.M. KEYNES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it-IT" altLang="it-IT" sz="1700" dirty="0">
                <a:solidFill>
                  <a:srgbClr val="000000"/>
                </a:solidFill>
                <a:latin typeface="MyriadPro-Regular" charset="0"/>
              </a:rPr>
              <a:t>CASTEL MAGGIORE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B47212-13A8-43A6-BF6B-D81E76232DD5}"/>
              </a:ext>
            </a:extLst>
          </p:cNvPr>
          <p:cNvSpPr txBox="1"/>
          <p:nvPr/>
        </p:nvSpPr>
        <p:spPr>
          <a:xfrm>
            <a:off x="2438400" y="3371483"/>
            <a:ext cx="717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FACCIAMO RISPLENDERE L’ARTE</a:t>
            </a:r>
            <a:endParaRPr lang="it-IT" sz="3200" dirty="0"/>
          </a:p>
        </p:txBody>
      </p:sp>
      <p:pic>
        <p:nvPicPr>
          <p:cNvPr id="1028" name="Immagine 3" descr="grafica-FCT-footer.jpg">
            <a:extLst>
              <a:ext uri="{FF2B5EF4-FFF2-40B4-BE49-F238E27FC236}">
                <a16:creationId xmlns:a16="http://schemas.microsoft.com/office/drawing/2014/main" id="{759F647B-11D7-4986-A7F3-32F22981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3914174"/>
            <a:ext cx="1249363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magine 4" descr="footer-Technoragazze.jpg">
            <a:extLst>
              <a:ext uri="{FF2B5EF4-FFF2-40B4-BE49-F238E27FC236}">
                <a16:creationId xmlns:a16="http://schemas.microsoft.com/office/drawing/2014/main" id="{25B304A6-9A2C-4A28-895D-EB577490D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2" r="-56682"/>
          <a:stretch/>
        </p:blipFill>
        <p:spPr bwMode="auto">
          <a:xfrm>
            <a:off x="7872406" y="5380038"/>
            <a:ext cx="4153815" cy="13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magine 4" descr="footer-Technoragazze.jpg">
            <a:extLst>
              <a:ext uri="{FF2B5EF4-FFF2-40B4-BE49-F238E27FC236}">
                <a16:creationId xmlns:a16="http://schemas.microsoft.com/office/drawing/2014/main" id="{45B032C6-344F-47D4-95A4-9D74971D0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218" b="27550"/>
          <a:stretch/>
        </p:blipFill>
        <p:spPr bwMode="auto">
          <a:xfrm>
            <a:off x="1203976" y="4951856"/>
            <a:ext cx="36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a">
            <a:hlinkClick r:id="" action="ppaction://media"/>
            <a:extLst>
              <a:ext uri="{FF2B5EF4-FFF2-40B4-BE49-F238E27FC236}">
                <a16:creationId xmlns:a16="http://schemas.microsoft.com/office/drawing/2014/main" id="{0CC93977-0F7A-4114-A24A-B9D7AB6D61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069" y="300255"/>
            <a:ext cx="406400" cy="406400"/>
          </a:xfrm>
          <a:prstGeom prst="rect">
            <a:avLst/>
          </a:prstGeom>
          <a:solidFill>
            <a:srgbClr val="FF99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"/>
    </mc:Choice>
    <mc:Fallback xmlns="">
      <p:transition spd="slow" advTm="1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" objId="10"/>
        <p14:stopEvt time="13757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63A58-CBE5-46AA-8E3A-0CE8A1D6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3" y="365124"/>
            <a:ext cx="10515600" cy="1325563"/>
          </a:xfrm>
          <a:solidFill>
            <a:schemeClr val="accent5">
              <a:lumMod val="60000"/>
              <a:lumOff val="40000"/>
            </a:schemeClr>
          </a:solidFill>
          <a:effectLst>
            <a:softEdge rad="317500"/>
          </a:effectLst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…adesso tocca a te!!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56CEE-73F6-4A3A-A57A-5A8770817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Prova a ripetere l’esperimento insieme ai tuoi insegnanti.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 nella tua città un monumento che vorresti far risplendere e fatti portavoce con le istituzioni del luogo.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aspettiamo per discutere insieme  a noi al seguente link…..</a:t>
            </a:r>
          </a:p>
          <a:p>
            <a:pPr marL="0" indent="0" algn="ctr">
              <a:buNone/>
            </a:pPr>
            <a:r>
              <a:rPr lang="it-IT" b="0" i="0" u="none" strike="noStrike" dirty="0">
                <a:solidFill>
                  <a:srgbClr val="1A73E8"/>
                </a:solidFill>
                <a:effectLst/>
                <a:latin typeface="Roboto"/>
                <a:hlinkClick r:id="rId5"/>
              </a:rPr>
              <a:t>meet.google.com/</a:t>
            </a:r>
            <a:r>
              <a:rPr lang="it-IT" b="0" i="0" u="none" strike="noStrike" dirty="0" err="1">
                <a:solidFill>
                  <a:srgbClr val="1A73E8"/>
                </a:solidFill>
                <a:effectLst/>
                <a:latin typeface="Roboto"/>
                <a:hlinkClick r:id="rId5"/>
              </a:rPr>
              <a:t>fph-pxhn-tgw</a:t>
            </a:r>
            <a:endParaRPr lang="it-IT" b="0" i="0" dirty="0">
              <a:solidFill>
                <a:srgbClr val="70757A"/>
              </a:solidFill>
              <a:effectLst/>
              <a:latin typeface="Roboto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80AF998A-28CD-47EB-A0F6-B4BA772982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6320" y="716597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7"/>
    </mc:Choice>
    <mc:Fallback xmlns="">
      <p:transition spd="slow" advTm="1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2" objId="4"/>
        <p14:stopEvt time="1738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1BD1C-990A-473A-85FA-694ABCD5EA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…proviamo insieme a far risplendere l’arte nelle nostre città.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07C4AD-EE65-48F2-B87B-A80B2E081B80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893763" indent="-893763"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Scopriamo insieme come i restauratori hanno ripulito la «fontana del Nettuno</a:t>
            </a:r>
            <a:r>
              <a:rPr lang="it-IT" dirty="0"/>
              <a:t>»</a:t>
            </a:r>
          </a:p>
          <a:p>
            <a:pPr marL="0" indent="0">
              <a:buNone/>
            </a:pPr>
            <a:endParaRPr lang="it-IT" dirty="0"/>
          </a:p>
          <a:p>
            <a:pPr marL="893763" indent="-893763"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Sperimentiamo le tecniche nel nostro laboratorio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3763" indent="-893763">
              <a:buFont typeface="Wingdings" panose="05000000000000000000" pitchFamily="2" charset="2"/>
              <a:buChar char="Ø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Adesso tocca te</a:t>
            </a:r>
          </a:p>
          <a:p>
            <a:pPr marL="1625600" indent="-45720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insieme a tuoi insegnanti ripeti l’esperimento.</a:t>
            </a:r>
          </a:p>
          <a:p>
            <a:pPr marL="1625600" indent="-45720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proponi un’opera d’arte che vorresti far risplendere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EB70E3D7-5D9E-4962-B968-711AB902D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318" y="824706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6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2"/>
    </mc:Choice>
    <mc:Fallback xmlns="">
      <p:transition spd="slow" advTm="1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1" objId="6"/>
        <p14:stopEvt time="18132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logna, ubriachi tentano scalata sulla statua del Nettuno">
            <a:extLst>
              <a:ext uri="{FF2B5EF4-FFF2-40B4-BE49-F238E27FC236}">
                <a16:creationId xmlns:a16="http://schemas.microsoft.com/office/drawing/2014/main" id="{86841052-6DE0-4B4C-B6AB-65F779A3B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29238"/>
          <a:stretch/>
        </p:blipFill>
        <p:spPr bwMode="auto">
          <a:xfrm>
            <a:off x="5329419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AC35B3-C659-441F-A6C9-DCE29E42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1821769"/>
            <a:ext cx="4803636" cy="2123440"/>
          </a:xfrm>
          <a:effectLst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</a:rPr>
              <a:t>Il </a:t>
            </a:r>
            <a:r>
              <a:rPr lang="it-IT" sz="2800" b="1" dirty="0">
                <a:solidFill>
                  <a:srgbClr val="000000"/>
                </a:solidFill>
              </a:rPr>
              <a:t>Restauro </a:t>
            </a:r>
            <a:r>
              <a:rPr lang="it-IT" sz="2800" dirty="0">
                <a:solidFill>
                  <a:srgbClr val="000000"/>
                </a:solidFill>
              </a:rPr>
              <a:t>indica qualsiasi intervento volto a salvaguardare i valori </a:t>
            </a:r>
            <a:r>
              <a:rPr lang="it-IT" sz="2800" i="1" dirty="0">
                <a:solidFill>
                  <a:srgbClr val="000000"/>
                </a:solidFill>
              </a:rPr>
              <a:t>formali</a:t>
            </a:r>
            <a:r>
              <a:rPr lang="it-IT" sz="2800" dirty="0">
                <a:solidFill>
                  <a:srgbClr val="000000"/>
                </a:solidFill>
              </a:rPr>
              <a:t> e </a:t>
            </a:r>
            <a:r>
              <a:rPr lang="it-IT" sz="2800" i="1" dirty="0">
                <a:solidFill>
                  <a:srgbClr val="000000"/>
                </a:solidFill>
              </a:rPr>
              <a:t>storici </a:t>
            </a:r>
            <a:r>
              <a:rPr lang="it-IT" sz="2800" dirty="0">
                <a:solidFill>
                  <a:srgbClr val="000000"/>
                </a:solidFill>
              </a:rPr>
              <a:t>di un’opera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CBE3A1-CA1C-4B91-B2F8-01269A80E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3956787"/>
            <a:ext cx="4706803" cy="2423693"/>
          </a:xfrm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it-IT" dirty="0"/>
              <a:t>Il </a:t>
            </a:r>
            <a:r>
              <a:rPr lang="it-IT" b="1" dirty="0"/>
              <a:t>restauro conservativo </a:t>
            </a:r>
            <a:r>
              <a:rPr lang="it-IT" dirty="0"/>
              <a:t>è volto a conservare il bene preservandolo dal degrado dovuto al tempo</a:t>
            </a: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F0F699-BAE4-4C5D-AFBB-4F1B6759A29D}"/>
              </a:ext>
            </a:extLst>
          </p:cNvPr>
          <p:cNvSpPr txBox="1"/>
          <p:nvPr/>
        </p:nvSpPr>
        <p:spPr>
          <a:xfrm>
            <a:off x="558800" y="487680"/>
            <a:ext cx="504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scopriamo insieme come hanno fatto risplendere il NETTUNO</a:t>
            </a:r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63F42692-6541-4B11-A987-CEDBC8FA2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7433" y="28448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2"/>
    </mc:Choice>
    <mc:Fallback xmlns="">
      <p:transition spd="slow" advTm="1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5" objId="6"/>
        <p14:stopEvt time="18362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4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oria-stemma">
            <a:extLst>
              <a:ext uri="{FF2B5EF4-FFF2-40B4-BE49-F238E27FC236}">
                <a16:creationId xmlns:a16="http://schemas.microsoft.com/office/drawing/2014/main" id="{508183F5-97C2-4624-857D-682C14286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3" r="-2" b="24421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ria-putto">
            <a:extLst>
              <a:ext uri="{FF2B5EF4-FFF2-40B4-BE49-F238E27FC236}">
                <a16:creationId xmlns:a16="http://schemas.microsoft.com/office/drawing/2014/main" id="{C2582719-1308-4FE2-A191-A70333396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r="-2" b="30014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: Shape 14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6" name="Freeform: Shape 14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1DBE2A-2CAD-42EF-87F7-631C72E6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14" y="262128"/>
            <a:ext cx="4832802" cy="1684528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pPr algn="ctr"/>
            <a:br>
              <a:rPr lang="it-IT" sz="3400" dirty="0"/>
            </a:br>
            <a:r>
              <a:rPr lang="it-IT" sz="3400" b="1" i="1" dirty="0"/>
              <a:t>… un po’ di storia</a:t>
            </a:r>
            <a:br>
              <a:rPr lang="it-IT" sz="3400" b="1" dirty="0"/>
            </a:b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fontana del Nettuno è stata realizzata </a:t>
            </a:r>
            <a:r>
              <a:rPr lang="it-IT" sz="1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 volontà di papa Pio IV (Giovanni Angelo Medici) all’indomani del Concilio di Trento, la fontana del Nettuno è un’opera rinascimentale</a:t>
            </a:r>
            <a:br>
              <a:rPr lang="it-IT" sz="3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4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A8EDCF-52DE-487B-9432-DAB33B0B6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4" y="2469931"/>
            <a:ext cx="5463576" cy="3707031"/>
          </a:xfrm>
        </p:spPr>
        <p:txBody>
          <a:bodyPr>
            <a:normAutofit lnSpcReduction="10000"/>
          </a:bodyPr>
          <a:lstStyle/>
          <a:p>
            <a:pPr marL="630238" indent="-630238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Progettata dall’architetto 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Tommaso Laureti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scultore 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Giambologna.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-630238">
              <a:buFont typeface="Wingdings" panose="05000000000000000000" pitchFamily="2" charset="2"/>
              <a:buChar char="Ø"/>
            </a:pPr>
            <a:r>
              <a:rPr lang="it-IT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Simbolo del governo pontificio</a:t>
            </a:r>
          </a:p>
          <a:p>
            <a:pPr marL="0" indent="0">
              <a:buNone/>
            </a:pPr>
            <a:endParaRPr lang="it-IT" sz="2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-630238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concepita usando la </a:t>
            </a:r>
            <a:r>
              <a:rPr lang="it-IT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simmetria </a:t>
            </a:r>
            <a:r>
              <a:rPr lang="it-IT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lo </a:t>
            </a:r>
            <a:r>
              <a:rPr lang="it-IT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slancio verticale d’insieme</a:t>
            </a:r>
            <a:r>
              <a:rPr lang="it-IT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servendosi di diversi gruppi di figure (delfini, sirene, stemmi araldici) disposti attorno alla figura serpentinata del Nettuno.</a:t>
            </a:r>
          </a:p>
          <a:p>
            <a:endParaRPr lang="it-IT" sz="1700" b="0" i="0" dirty="0">
              <a:effectLst/>
              <a:latin typeface="Open Sans"/>
            </a:endParaRP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CA32823C-AB15-4411-AEE1-1E44D175F7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2" y="1778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5"/>
    </mc:Choice>
    <mc:Fallback xmlns="">
      <p:transition spd="slow" advTm="3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7" objId="4"/>
        <p14:stopEvt time="3497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ologna. Restauro della Fontana del Nettuno, per i visitatori un faccia a  faccia con il “gigante”">
            <a:extLst>
              <a:ext uri="{FF2B5EF4-FFF2-40B4-BE49-F238E27FC236}">
                <a16:creationId xmlns:a16="http://schemas.microsoft.com/office/drawing/2014/main" id="{26F317EF-2BDD-4C8D-8F21-BA0C5334AC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3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DA9441-21A9-4EA5-83D6-E6AFF68C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83" y="980954"/>
            <a:ext cx="4637786" cy="1124712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restauro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Nettuno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386438-F679-4910-8027-1B73CADD7E3D}"/>
              </a:ext>
            </a:extLst>
          </p:cNvPr>
          <p:cNvSpPr txBox="1"/>
          <p:nvPr/>
        </p:nvSpPr>
        <p:spPr>
          <a:xfrm>
            <a:off x="198374" y="2437121"/>
            <a:ext cx="6827148" cy="4238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Nettuno</a:t>
            </a:r>
            <a:r>
              <a:rPr lang="en-US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lang="en-US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è </a:t>
            </a:r>
            <a:r>
              <a:rPr lang="en-US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nato</a:t>
            </a:r>
            <a:r>
              <a:rPr lang="en-US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era </a:t>
            </a:r>
            <a:r>
              <a:rPr lang="en-US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bellissimo</a:t>
            </a:r>
            <a:r>
              <a:rPr lang="en-US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farlo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risplendere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ancora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sottoposto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esami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scoperto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Sporco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generico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trasportati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pioggia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Attacchi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chimici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inquinanti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piogge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Croste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solubili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provenienti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dall’interno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manufatto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dall’aria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7063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Incrostazioni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calcaree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i="0" dirty="0">
              <a:effectLst/>
            </a:endParaRPr>
          </a:p>
        </p:txBody>
      </p:sp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CA37D4B3-0280-477B-AFC0-A41C03D663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7950" y="134011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3"/>
    </mc:Choice>
    <mc:Fallback xmlns="">
      <p:transition spd="slow" advTm="2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3" objId="6"/>
        <p14:stopEvt time="24939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erno-3-bronzi">
            <a:extLst>
              <a:ext uri="{FF2B5EF4-FFF2-40B4-BE49-F238E27FC236}">
                <a16:creationId xmlns:a16="http://schemas.microsoft.com/office/drawing/2014/main" id="{272FF76C-68AE-4C36-B5E5-C6AA3B391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6" r="12298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2F1C36B-2E1F-4EBF-A5E3-64F04CF0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03" y="314960"/>
            <a:ext cx="5319697" cy="2235200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…il restauro dei bronzi</a:t>
            </a:r>
            <a:b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L’intervento è stato svolto nel rispetto della patina, considerata parte integrante del manufatto, segno del passaggio del tempo.</a:t>
            </a:r>
            <a:b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2D6755-8D67-4D3B-941D-8AB153AF6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08" y="2397761"/>
            <a:ext cx="4706803" cy="385899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it-IT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Sono stati rimossi:</a:t>
            </a:r>
          </a:p>
          <a:p>
            <a:pPr marL="790575" indent="-34290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 sporco di tipo generico</a:t>
            </a:r>
            <a:endParaRPr lang="it-I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0575" indent="-34290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sedimenti</a:t>
            </a:r>
            <a:endParaRPr lang="it-I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0575" indent="-34290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croste nere</a:t>
            </a:r>
            <a:endParaRPr lang="it-I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0575" indent="-34290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sali solubili ...</a:t>
            </a:r>
          </a:p>
          <a:p>
            <a:pPr marL="790575" indent="-342900">
              <a:buFont typeface="Wingdings" panose="05000000000000000000" pitchFamily="2" charset="2"/>
              <a:buChar char="Ø"/>
            </a:pPr>
            <a:endParaRPr lang="it-IT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4975" indent="-342900">
              <a:buFont typeface="Wingdings" panose="05000000000000000000" pitchFamily="2" charset="2"/>
              <a:buChar char="Ø"/>
            </a:pP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diverse metodiche:</a:t>
            </a:r>
          </a:p>
          <a:p>
            <a:pPr marL="720725" indent="-27305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impacchi con prodotti chimici </a:t>
            </a:r>
          </a:p>
          <a:p>
            <a:pPr marL="720725" indent="-273050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mezzi meccanici</a:t>
            </a:r>
          </a:p>
          <a:p>
            <a:pPr marL="447675" indent="0">
              <a:buNone/>
            </a:pPr>
            <a:endParaRPr lang="it-IT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393C4B6F-4266-4A9B-8C38-61143B65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7238" y="49276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3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0"/>
    </mc:Choice>
    <mc:Fallback xmlns="">
      <p:transition spd="slow" advTm="2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7" objId="5"/>
        <p14:stopEvt time="20290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 dettaglio (30x30 cm) del modello 3D del basamento, colorato in modo artificiale e con i colori naturali.">
            <a:extLst>
              <a:ext uri="{FF2B5EF4-FFF2-40B4-BE49-F238E27FC236}">
                <a16:creationId xmlns:a16="http://schemas.microsoft.com/office/drawing/2014/main" id="{7657DFC8-E649-4097-A6F1-0E42742A8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17412" b="-2"/>
          <a:stretch/>
        </p:blipFill>
        <p:spPr bwMode="auto">
          <a:xfrm>
            <a:off x="5797848" y="-163442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4AEA33-43FA-4522-84A4-61FCFCE7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0" y="340242"/>
            <a:ext cx="6319232" cy="1762878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il restauro dei materiali lapidei</a:t>
            </a:r>
            <a:b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materiali lapidei del monumento sono costituiti da due calcari: il </a:t>
            </a:r>
            <a:r>
              <a:rPr lang="it-IT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rosso di Verona </a:t>
            </a: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la </a:t>
            </a:r>
            <a:r>
              <a:rPr lang="it-IT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pietra d’Istria.</a:t>
            </a:r>
            <a:br>
              <a:rPr lang="it-IT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tutte le parti sono presenti </a:t>
            </a:r>
            <a:r>
              <a:rPr lang="it-IT" sz="22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incrostazioni</a:t>
            </a: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2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vuoti di materiale  </a:t>
            </a:r>
            <a: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dovuto alle piogge acide.</a:t>
            </a:r>
            <a:br>
              <a:rPr lang="it-IT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9129BB-AB2F-42C1-8340-D5A09100D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90" y="2443362"/>
            <a:ext cx="5803906" cy="3357998"/>
          </a:xfrm>
        </p:spPr>
        <p:txBody>
          <a:bodyPr anchor="ctr">
            <a:normAutofit/>
          </a:bodyPr>
          <a:lstStyle/>
          <a:p>
            <a:pPr marL="720725" indent="-720725">
              <a:buFont typeface="Wingdings" panose="05000000000000000000" pitchFamily="2" charset="2"/>
              <a:buChar char="Ø"/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rimuovere le varie incrostazioni 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 sono utilizzati 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impacchi di soluzioni solventi 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diversa natura e 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 </a:t>
            </a:r>
            <a:r>
              <a:rPr lang="it-IT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strumenti meccanici.</a:t>
            </a:r>
          </a:p>
          <a:p>
            <a:pPr marL="720725" indent="-720725">
              <a:buFont typeface="Wingdings" panose="05000000000000000000" pitchFamily="2" charset="2"/>
              <a:buChar char="Ø"/>
            </a:pPr>
            <a:endParaRPr lang="it-IT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indent="-720725">
              <a:buFont typeface="Wingdings" panose="05000000000000000000" pitchFamily="2" charset="2"/>
              <a:buChar char="Ø"/>
            </a:pPr>
            <a:r>
              <a:rPr lang="it-IT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parti deteriorate sono state </a:t>
            </a:r>
            <a:r>
              <a:rPr lang="it-IT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sostituite.</a:t>
            </a:r>
          </a:p>
          <a:p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BF85E5D1-A164-4FB6-B25C-CA0789944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9203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3"/>
    </mc:Choice>
    <mc:Fallback xmlns="">
      <p:transition spd="slow" advTm="2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" objId="4"/>
        <p14:stopEvt time="28714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2ACAB-5B9A-484D-9C32-615FEC2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276"/>
            <a:ext cx="7215459" cy="1325563"/>
          </a:xfrm>
          <a:solidFill>
            <a:schemeClr val="accent5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…sperimentiamo insieme nel laboratorio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E0782A-A144-4E07-9B7E-919CEC73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7832" y="2968943"/>
            <a:ext cx="292683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B35941-A29F-45B3-B111-AF45B7B08C0C}"/>
              </a:ext>
            </a:extLst>
          </p:cNvPr>
          <p:cNvSpPr txBox="1"/>
          <p:nvPr/>
        </p:nvSpPr>
        <p:spPr>
          <a:xfrm>
            <a:off x="984985" y="1339394"/>
            <a:ext cx="536501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1</a:t>
            </a:r>
            <a:r>
              <a:rPr lang="it-IT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impacchi di soluzioni solventi 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Abbiamo sottoposto un provino di materiale lapideo ai seguenti processi: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Sgrassamento con solventi tipo acetone, cloruro di metilene,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inserimento della carta assorbente tra il provino e il solvente (solitamente si utilizza per materiali porosi o disgregati);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lavaggio con acqua distillata;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leggera spazzolatura.</a:t>
            </a:r>
            <a:endParaRPr lang="it-IT" dirty="0"/>
          </a:p>
        </p:txBody>
      </p:sp>
      <p:pic>
        <p:nvPicPr>
          <p:cNvPr id="1026" name="Picture 2" descr="Sistemi di Pulitura - Restauro Lapideo | Phase Italia">
            <a:extLst>
              <a:ext uri="{FF2B5EF4-FFF2-40B4-BE49-F238E27FC236}">
                <a16:creationId xmlns:a16="http://schemas.microsoft.com/office/drawing/2014/main" id="{245927AF-BCED-4806-A487-7C83349019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560" y="317182"/>
            <a:ext cx="19778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F5DB2E5-DCEF-4943-B828-34EB806CBFA7}"/>
              </a:ext>
            </a:extLst>
          </p:cNvPr>
          <p:cNvSpPr/>
          <p:nvPr/>
        </p:nvSpPr>
        <p:spPr>
          <a:xfrm>
            <a:off x="5016639" y="1096645"/>
            <a:ext cx="8983842" cy="17543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EVVIVA TUTTO TORNA COME NUOVO!!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4DDCD7A-C66B-4DF3-951B-0D95D30FC259}"/>
              </a:ext>
            </a:extLst>
          </p:cNvPr>
          <p:cNvSpPr/>
          <p:nvPr/>
        </p:nvSpPr>
        <p:spPr>
          <a:xfrm>
            <a:off x="2062480" y="1478548"/>
            <a:ext cx="827225" cy="203200"/>
          </a:xfrm>
          <a:prstGeom prst="rightArrow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A84F7116-3E36-46C7-90A8-9F1B7BF6B5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0" y="594816"/>
            <a:ext cx="406400" cy="4064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8FFE1BD1-3A58-4895-ABB8-9B0B91055398}"/>
              </a:ext>
            </a:extLst>
          </p:cNvPr>
          <p:cNvSpPr/>
          <p:nvPr/>
        </p:nvSpPr>
        <p:spPr>
          <a:xfrm>
            <a:off x="9074496" y="2667545"/>
            <a:ext cx="1120171" cy="109220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2219AD2A-A73F-417C-8819-24EEBB61D321}"/>
              </a:ext>
            </a:extLst>
          </p:cNvPr>
          <p:cNvSpPr/>
          <p:nvPr/>
        </p:nvSpPr>
        <p:spPr>
          <a:xfrm>
            <a:off x="8131816" y="4063889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E27EA018-B091-4A61-B1BF-04E4062382D8}"/>
              </a:ext>
            </a:extLst>
          </p:cNvPr>
          <p:cNvSpPr/>
          <p:nvPr/>
        </p:nvSpPr>
        <p:spPr>
          <a:xfrm>
            <a:off x="7216670" y="4008681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>
            <a:extLst>
              <a:ext uri="{FF2B5EF4-FFF2-40B4-BE49-F238E27FC236}">
                <a16:creationId xmlns:a16="http://schemas.microsoft.com/office/drawing/2014/main" id="{E9190145-6A36-445E-93EF-BCD5BF34E93F}"/>
              </a:ext>
            </a:extLst>
          </p:cNvPr>
          <p:cNvSpPr/>
          <p:nvPr/>
        </p:nvSpPr>
        <p:spPr>
          <a:xfrm>
            <a:off x="8564760" y="4181861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tella a 5 punte 14">
            <a:extLst>
              <a:ext uri="{FF2B5EF4-FFF2-40B4-BE49-F238E27FC236}">
                <a16:creationId xmlns:a16="http://schemas.microsoft.com/office/drawing/2014/main" id="{A72792F0-5384-4DA8-93D8-F25529D78558}"/>
              </a:ext>
            </a:extLst>
          </p:cNvPr>
          <p:cNvSpPr/>
          <p:nvPr/>
        </p:nvSpPr>
        <p:spPr>
          <a:xfrm>
            <a:off x="9145320" y="4063889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>
            <a:extLst>
              <a:ext uri="{FF2B5EF4-FFF2-40B4-BE49-F238E27FC236}">
                <a16:creationId xmlns:a16="http://schemas.microsoft.com/office/drawing/2014/main" id="{786D4250-3AEF-48F3-B0B5-FB43EBD44FDE}"/>
              </a:ext>
            </a:extLst>
          </p:cNvPr>
          <p:cNvSpPr/>
          <p:nvPr/>
        </p:nvSpPr>
        <p:spPr>
          <a:xfrm>
            <a:off x="7770946" y="4827302"/>
            <a:ext cx="1303550" cy="1369954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1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8"/>
    </mc:Choice>
    <mc:Fallback xmlns="">
      <p:transition spd="slow" advTm="2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3" objId="3"/>
        <p14:stopEvt time="2920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87CA32-CEFE-4AC1-AC6C-5AC68DDE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62" y="-18224"/>
            <a:ext cx="5120561" cy="873390"/>
          </a:xfrm>
          <a:solidFill>
            <a:schemeClr val="accent5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…sperimentiamo insieme nel laboratorio</a:t>
            </a:r>
            <a:endParaRPr lang="it-IT" sz="2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DBA426-26F4-4458-B44F-F7758B41F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3" y="842009"/>
            <a:ext cx="5623560" cy="58846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2 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it-IT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parti deteriorate 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piogge acide 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sono formate nell’atmosfera. </a:t>
            </a:r>
          </a:p>
          <a:p>
            <a:pPr marL="0" indent="0">
              <a:buNone/>
            </a:pP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scarichi delle fabbriche, auto, </a:t>
            </a:r>
            <a:r>
              <a:rPr lang="it-IT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 emettono Ossidi di Zolfo e Azoto che a contatto con l’acqua piovana formano degli acidi.</a:t>
            </a:r>
            <a:endParaRPr lang="it-IT" sz="2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Es:  SO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= H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                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(acido solforico)</a:t>
            </a:r>
          </a:p>
          <a:p>
            <a:pPr marL="1076325" indent="0">
              <a:buNone/>
            </a:pP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1168400" algn="l"/>
              </a:tabLst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ossido  acqua</a:t>
            </a:r>
          </a:p>
          <a:p>
            <a:pPr marL="0" indent="0">
              <a:buNone/>
              <a:tabLst>
                <a:tab pos="1168400" algn="l"/>
              </a:tabLst>
            </a:pP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168400" algn="l"/>
              </a:tabLst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Conseguenza                                corrosione </a:t>
            </a:r>
          </a:p>
          <a:p>
            <a:pPr marL="0" indent="0">
              <a:buNone/>
              <a:tabLst>
                <a:tab pos="1168400" algn="l"/>
              </a:tabLst>
            </a:pP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168400" algn="l"/>
              </a:tabLst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Effetto                                    deterioramento</a:t>
            </a:r>
          </a:p>
          <a:p>
            <a:pPr marL="0" indent="0">
              <a:buNone/>
              <a:tabLst>
                <a:tab pos="1168400" algn="l"/>
              </a:tabLst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  <a:p>
            <a:pPr marL="3403600" indent="0">
              <a:buNone/>
              <a:tabLst>
                <a:tab pos="1168400" algn="l"/>
              </a:tabLst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metalli        marmi</a:t>
            </a:r>
          </a:p>
          <a:p>
            <a:pPr marL="0" indent="0">
              <a:buNone/>
              <a:tabLst>
                <a:tab pos="1168400" algn="l"/>
              </a:tabLst>
            </a:pPr>
            <a:endParaRPr lang="it-IT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tabLst>
                <a:tab pos="1168400" algn="l"/>
              </a:tabLst>
            </a:pP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provino di marmo è stato sottoposto all’azione di una acido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tabLst>
                <a:tab pos="1168400" algn="l"/>
              </a:tabLst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buNone/>
              <a:tabLst>
                <a:tab pos="1168400" algn="l"/>
              </a:tabLst>
            </a:pP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reazione                                   le bollicine</a:t>
            </a:r>
          </a:p>
          <a:p>
            <a:pPr marL="0" indent="0">
              <a:buNone/>
              <a:tabLst>
                <a:tab pos="1168400" algn="l"/>
              </a:tabLst>
            </a:pPr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168400" algn="l"/>
              </a:tabLst>
            </a:pP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L’osservazione                              piccole cavità nel marmo</a:t>
            </a:r>
          </a:p>
          <a:p>
            <a:pPr marL="0" indent="0">
              <a:buNone/>
              <a:tabLst>
                <a:tab pos="1168400" algn="l"/>
              </a:tabLst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tabLst>
                <a:tab pos="1168400" algn="l"/>
              </a:tabLst>
            </a:pPr>
            <a:endParaRPr lang="it-I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Sistemi di Pulitura - Restauro Lapideo | Phase Italia">
            <a:extLst>
              <a:ext uri="{FF2B5EF4-FFF2-40B4-BE49-F238E27FC236}">
                <a16:creationId xmlns:a16="http://schemas.microsoft.com/office/drawing/2014/main" id="{88C33F15-524A-4951-88AB-84DB48619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r="2" b="4299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3B4D4AF-860A-4B11-A3D2-2FA0B1C6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b="14814"/>
          <a:stretch/>
        </p:blipFill>
        <p:spPr bwMode="auto">
          <a:xfrm>
            <a:off x="6285078" y="11176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in su 10">
            <a:extLst>
              <a:ext uri="{FF2B5EF4-FFF2-40B4-BE49-F238E27FC236}">
                <a16:creationId xmlns:a16="http://schemas.microsoft.com/office/drawing/2014/main" id="{30BCFACD-E09C-4AF8-8A48-9D5F5DB165B8}"/>
              </a:ext>
            </a:extLst>
          </p:cNvPr>
          <p:cNvSpPr/>
          <p:nvPr/>
        </p:nvSpPr>
        <p:spPr>
          <a:xfrm rot="10800000">
            <a:off x="4117663" y="4034956"/>
            <a:ext cx="172722" cy="3692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su 14">
            <a:extLst>
              <a:ext uri="{FF2B5EF4-FFF2-40B4-BE49-F238E27FC236}">
                <a16:creationId xmlns:a16="http://schemas.microsoft.com/office/drawing/2014/main" id="{0E034079-0DB5-4706-AA17-14D77E4029C9}"/>
              </a:ext>
            </a:extLst>
          </p:cNvPr>
          <p:cNvSpPr/>
          <p:nvPr/>
        </p:nvSpPr>
        <p:spPr>
          <a:xfrm rot="10800000" flipH="1">
            <a:off x="4920302" y="4070157"/>
            <a:ext cx="172723" cy="3692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110A54D6-9506-48E3-9494-D439B58F0F23}"/>
              </a:ext>
            </a:extLst>
          </p:cNvPr>
          <p:cNvSpPr/>
          <p:nvPr/>
        </p:nvSpPr>
        <p:spPr>
          <a:xfrm>
            <a:off x="2801115" y="3217270"/>
            <a:ext cx="827225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B829353A-29EF-48EA-948F-804BC2789C74}"/>
              </a:ext>
            </a:extLst>
          </p:cNvPr>
          <p:cNvSpPr/>
          <p:nvPr/>
        </p:nvSpPr>
        <p:spPr>
          <a:xfrm>
            <a:off x="2839320" y="3703951"/>
            <a:ext cx="827225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</a:t>
            </a: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DDC6598B-22D1-4B57-910E-19DE53E29D9B}"/>
              </a:ext>
            </a:extLst>
          </p:cNvPr>
          <p:cNvSpPr/>
          <p:nvPr/>
        </p:nvSpPr>
        <p:spPr>
          <a:xfrm>
            <a:off x="2845055" y="5534291"/>
            <a:ext cx="827225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BF14D1B-BF97-47E1-93AE-6C1DB6BCA551}"/>
              </a:ext>
            </a:extLst>
          </p:cNvPr>
          <p:cNvSpPr/>
          <p:nvPr/>
        </p:nvSpPr>
        <p:spPr>
          <a:xfrm>
            <a:off x="2792687" y="6066055"/>
            <a:ext cx="827225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</a:t>
            </a: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8B59FAB3-5ACF-4D95-8283-BA0170072D3A}"/>
              </a:ext>
            </a:extLst>
          </p:cNvPr>
          <p:cNvSpPr/>
          <p:nvPr/>
        </p:nvSpPr>
        <p:spPr>
          <a:xfrm>
            <a:off x="1560385" y="826406"/>
            <a:ext cx="827225" cy="2032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DE65EED-D134-40D8-BE57-C5B46A583DF6}"/>
              </a:ext>
            </a:extLst>
          </p:cNvPr>
          <p:cNvCxnSpPr/>
          <p:nvPr/>
        </p:nvCxnSpPr>
        <p:spPr>
          <a:xfrm>
            <a:off x="955040" y="2331620"/>
            <a:ext cx="0" cy="284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FD5F58D-A21B-4F4E-A75D-D1F06B692DB4}"/>
              </a:ext>
            </a:extLst>
          </p:cNvPr>
          <p:cNvCxnSpPr/>
          <p:nvPr/>
        </p:nvCxnSpPr>
        <p:spPr>
          <a:xfrm>
            <a:off x="1402080" y="2346694"/>
            <a:ext cx="0" cy="284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AC619A2-1D51-4D08-BB4B-0ECD09931C38}"/>
              </a:ext>
            </a:extLst>
          </p:cNvPr>
          <p:cNvCxnSpPr/>
          <p:nvPr/>
        </p:nvCxnSpPr>
        <p:spPr>
          <a:xfrm>
            <a:off x="2370383" y="2301657"/>
            <a:ext cx="35357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9 (2)">
            <a:hlinkClick r:id="" action="ppaction://media"/>
            <a:extLst>
              <a:ext uri="{FF2B5EF4-FFF2-40B4-BE49-F238E27FC236}">
                <a16:creationId xmlns:a16="http://schemas.microsoft.com/office/drawing/2014/main" id="{2347EFF1-5E07-4556-8A33-1F16B09C3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4088" y="176529"/>
            <a:ext cx="406400" cy="4064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ECDD55DA-FEBA-4D0C-BB96-B6FBE6477DF8}"/>
              </a:ext>
            </a:extLst>
          </p:cNvPr>
          <p:cNvSpPr/>
          <p:nvPr/>
        </p:nvSpPr>
        <p:spPr>
          <a:xfrm>
            <a:off x="7894319" y="917604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28F3DE2B-5EFC-4DA6-B6DE-5DA75D270FCD}"/>
              </a:ext>
            </a:extLst>
          </p:cNvPr>
          <p:cNvSpPr/>
          <p:nvPr/>
        </p:nvSpPr>
        <p:spPr>
          <a:xfrm>
            <a:off x="6171488" y="749963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34B2F46B-A6F5-460B-94D2-61B6367CEFC7}"/>
              </a:ext>
            </a:extLst>
          </p:cNvPr>
          <p:cNvSpPr/>
          <p:nvPr/>
        </p:nvSpPr>
        <p:spPr>
          <a:xfrm>
            <a:off x="8338139" y="377786"/>
            <a:ext cx="877468" cy="792029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tella a 5 punte 27">
            <a:extLst>
              <a:ext uri="{FF2B5EF4-FFF2-40B4-BE49-F238E27FC236}">
                <a16:creationId xmlns:a16="http://schemas.microsoft.com/office/drawing/2014/main" id="{61470A08-8C25-4920-9DA5-F72BEEBB387C}"/>
              </a:ext>
            </a:extLst>
          </p:cNvPr>
          <p:cNvSpPr/>
          <p:nvPr/>
        </p:nvSpPr>
        <p:spPr>
          <a:xfrm>
            <a:off x="7293367" y="1029606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23">
            <a:extLst>
              <a:ext uri="{FF2B5EF4-FFF2-40B4-BE49-F238E27FC236}">
                <a16:creationId xmlns:a16="http://schemas.microsoft.com/office/drawing/2014/main" id="{AE4E67A6-AB2E-4078-AAB6-A0C4017DD28C}"/>
              </a:ext>
            </a:extLst>
          </p:cNvPr>
          <p:cNvSpPr/>
          <p:nvPr/>
        </p:nvSpPr>
        <p:spPr>
          <a:xfrm>
            <a:off x="7914227" y="1894740"/>
            <a:ext cx="436880" cy="419852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4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7"/>
    </mc:Choice>
    <mc:Fallback xmlns="">
      <p:transition spd="slow" advTm="3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5" objId="4"/>
        <p14:stopEvt time="37386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597</Words>
  <Application>Microsoft Office PowerPoint</Application>
  <PresentationFormat>Widescreen</PresentationFormat>
  <Paragraphs>96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MyriadPro-Bold</vt:lpstr>
      <vt:lpstr>MyriadPro-Regular</vt:lpstr>
      <vt:lpstr>Open Sans</vt:lpstr>
      <vt:lpstr>Roboto</vt:lpstr>
      <vt:lpstr>Times New Roman</vt:lpstr>
      <vt:lpstr>Wingdings</vt:lpstr>
      <vt:lpstr>Tema di Office</vt:lpstr>
      <vt:lpstr>Presentazione standard di PowerPoint</vt:lpstr>
      <vt:lpstr>…proviamo insieme a far risplendere l’arte nelle nostre città.</vt:lpstr>
      <vt:lpstr>Il Restauro indica qualsiasi intervento volto a salvaguardare i valori formali e storici di un’opera</vt:lpstr>
      <vt:lpstr> … un po’ di storia la fontana del Nettuno è stata realizzata per volontà di papa Pio IV (Giovanni Angelo Medici) all’indomani del Concilio di Trento, la fontana del Nettuno è un’opera rinascimentale </vt:lpstr>
      <vt:lpstr>Il restauro del Nettuno… </vt:lpstr>
      <vt:lpstr>…il restauro dei bronzi   L’intervento è stato svolto nel rispetto della patina, considerata parte integrante del manufatto, segno del passaggio del tempo. </vt:lpstr>
      <vt:lpstr>… il restauro dei materiali lapidei  I materiali lapidei del monumento sono costituiti da due calcari: il rosso di Verona e la pietra d’Istria. Su tutte le parti sono presenti incrostazioni e vuoti di materiale  dovuto alle piogge acide. </vt:lpstr>
      <vt:lpstr>…sperimentiamo insieme nel laboratorio</vt:lpstr>
      <vt:lpstr>…sperimentiamo insieme nel laboratorio</vt:lpstr>
      <vt:lpstr>…adesso tocca a te!!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GRAZIA VALOTTA</dc:creator>
  <cp:lastModifiedBy>MARIA GRAZIA VALOTTA</cp:lastModifiedBy>
  <cp:revision>34</cp:revision>
  <dcterms:created xsi:type="dcterms:W3CDTF">2020-11-30T17:02:40Z</dcterms:created>
  <dcterms:modified xsi:type="dcterms:W3CDTF">2020-12-13T21:59:21Z</dcterms:modified>
</cp:coreProperties>
</file>